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358" r:id="rId2"/>
    <p:sldId id="623" r:id="rId3"/>
    <p:sldId id="642" r:id="rId4"/>
    <p:sldId id="643" r:id="rId5"/>
    <p:sldId id="622" r:id="rId6"/>
    <p:sldId id="644" r:id="rId7"/>
    <p:sldId id="624" r:id="rId8"/>
    <p:sldId id="645" r:id="rId9"/>
    <p:sldId id="646" r:id="rId10"/>
    <p:sldId id="647" r:id="rId11"/>
    <p:sldId id="648" r:id="rId12"/>
    <p:sldId id="641" r:id="rId13"/>
    <p:sldId id="640" r:id="rId14"/>
    <p:sldId id="649" r:id="rId15"/>
    <p:sldId id="651" r:id="rId16"/>
    <p:sldId id="650" r:id="rId17"/>
    <p:sldId id="652" r:id="rId18"/>
    <p:sldId id="596" r:id="rId19"/>
    <p:sldId id="356" r:id="rId20"/>
  </p:sldIdLst>
  <p:sldSz cx="9144000" cy="6858000" type="screen4x3"/>
  <p:notesSz cx="6735763" cy="9866313"/>
  <p:defaultTextStyle>
    <a:defPPr>
      <a:defRPr lang="tr-TR"/>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n Turpcu" initials="CT" lastIdx="1" clrIdx="0">
    <p:extLst>
      <p:ext uri="{19B8F6BF-5375-455C-9EA6-DF929625EA0E}">
        <p15:presenceInfo xmlns:p15="http://schemas.microsoft.com/office/powerpoint/2012/main" userId="S-1-5-21-3738314056-288520165-278773844-296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Orta Stil 3 - Vurgu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344D84-9AFB-497E-A393-DC336BA19D2E}" styleName="Orta Stil 3 - Vurgu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16" autoAdjust="0"/>
    <p:restoredTop sz="93325" autoAdjust="0"/>
  </p:normalViewPr>
  <p:slideViewPr>
    <p:cSldViewPr>
      <p:cViewPr varScale="1">
        <p:scale>
          <a:sx n="64" d="100"/>
          <a:sy n="64" d="100"/>
        </p:scale>
        <p:origin x="1256" y="48"/>
      </p:cViewPr>
      <p:guideLst>
        <p:guide orient="horz" pos="2160"/>
        <p:guide pos="2880"/>
      </p:guideLst>
    </p:cSldViewPr>
  </p:slideViewPr>
  <p:outlineViewPr>
    <p:cViewPr>
      <p:scale>
        <a:sx n="33" d="100"/>
        <a:sy n="33" d="100"/>
      </p:scale>
      <p:origin x="0" y="-25734"/>
    </p:cViewPr>
  </p:outlineViewPr>
  <p:notesTextViewPr>
    <p:cViewPr>
      <p:scale>
        <a:sx n="1" d="1"/>
        <a:sy n="1" d="1"/>
      </p:scale>
      <p:origin x="0" y="0"/>
    </p:cViewPr>
  </p:notesTextViewPr>
  <p:notesViewPr>
    <p:cSldViewPr>
      <p:cViewPr varScale="1">
        <p:scale>
          <a:sx n="81" d="100"/>
          <a:sy n="81" d="100"/>
        </p:scale>
        <p:origin x="400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 Id="rId5" Type="http://schemas.openxmlformats.org/officeDocument/2006/relationships/image" Target="../media/image22.png"/><Relationship Id="rId4" Type="http://schemas.openxmlformats.org/officeDocument/2006/relationships/image" Target="../media/image2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 Id="rId5" Type="http://schemas.openxmlformats.org/officeDocument/2006/relationships/image" Target="../media/image22.png"/><Relationship Id="rId4" Type="http://schemas.openxmlformats.org/officeDocument/2006/relationships/image" Target="../media/image2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ED8FD0-7FB2-40AE-84C6-4F014840895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tr-TR"/>
        </a:p>
      </dgm:t>
    </dgm:pt>
    <dgm:pt modelId="{204C7136-AC7C-4095-98A5-77DBA8CE0F60}">
      <dgm:prSet phldrT="[Metin]" custT="1"/>
      <dgm:spPr>
        <a:xfrm>
          <a:off x="524458" y="29535"/>
          <a:ext cx="7282273" cy="656630"/>
        </a:xfrm>
        <a:prstGeom prst="rect">
          <a:avLst/>
        </a:prstGeom>
        <a:solidFill>
          <a:schemeClr val="accent6">
            <a:lumMod val="20000"/>
            <a:lumOff val="80000"/>
          </a:schemeClr>
        </a:solidFill>
        <a:ln w="12700" cap="flat" cmpd="sng" algn="ctr">
          <a:solidFill>
            <a:schemeClr val="accent6">
              <a:lumMod val="20000"/>
              <a:lumOff val="80000"/>
            </a:schemeClr>
          </a:solidFill>
          <a:prstDash val="solid"/>
          <a:miter lim="800000"/>
        </a:ln>
        <a:effectLst/>
      </dgm:spPr>
      <dgm:t>
        <a:bodyPr/>
        <a:lstStyle/>
        <a:p>
          <a:r>
            <a:rPr lang="tr-TR" sz="2000" dirty="0" smtClean="0">
              <a:solidFill>
                <a:sysClr val="window" lastClr="FFFFFF"/>
              </a:solidFill>
              <a:latin typeface="Calibri" panose="020F0502020204030204"/>
              <a:ea typeface="+mn-ea"/>
              <a:cs typeface="+mn-cs"/>
            </a:rPr>
            <a:t>     </a:t>
          </a:r>
          <a:r>
            <a:rPr lang="tr-TR" sz="2000" b="1" dirty="0" err="1" smtClean="0">
              <a:solidFill>
                <a:schemeClr val="tx2"/>
              </a:solidFill>
              <a:latin typeface="Calibri" panose="020F0502020204030204"/>
              <a:ea typeface="+mn-ea"/>
              <a:cs typeface="+mn-cs"/>
            </a:rPr>
            <a:t>Environmental</a:t>
          </a:r>
          <a:r>
            <a:rPr lang="tr-TR" sz="2000" b="1" dirty="0" smtClean="0">
              <a:solidFill>
                <a:schemeClr val="tx2"/>
              </a:solidFill>
              <a:latin typeface="Calibri" panose="020F0502020204030204"/>
              <a:ea typeface="+mn-ea"/>
              <a:cs typeface="+mn-cs"/>
            </a:rPr>
            <a:t> </a:t>
          </a:r>
          <a:r>
            <a:rPr lang="tr-TR" sz="2000" b="1" dirty="0" err="1" smtClean="0">
              <a:solidFill>
                <a:schemeClr val="tx2"/>
              </a:solidFill>
              <a:latin typeface="Calibri" panose="020F0502020204030204"/>
              <a:ea typeface="+mn-ea"/>
              <a:cs typeface="+mn-cs"/>
            </a:rPr>
            <a:t>protection</a:t>
          </a:r>
          <a:r>
            <a:rPr lang="tr-TR" sz="2000" b="1" dirty="0" smtClean="0">
              <a:solidFill>
                <a:schemeClr val="tx2"/>
              </a:solidFill>
              <a:latin typeface="Calibri" panose="020F0502020204030204"/>
              <a:ea typeface="+mn-ea"/>
              <a:cs typeface="+mn-cs"/>
            </a:rPr>
            <a:t> </a:t>
          </a:r>
          <a:r>
            <a:rPr lang="tr-TR" sz="2000" b="1" dirty="0" err="1" smtClean="0">
              <a:solidFill>
                <a:schemeClr val="tx2"/>
              </a:solidFill>
              <a:latin typeface="Calibri" panose="020F0502020204030204"/>
              <a:ea typeface="+mn-ea"/>
              <a:cs typeface="+mn-cs"/>
            </a:rPr>
            <a:t>and</a:t>
          </a:r>
          <a:r>
            <a:rPr lang="tr-TR" sz="2000" b="1" dirty="0" smtClean="0">
              <a:solidFill>
                <a:schemeClr val="tx2"/>
              </a:solidFill>
              <a:latin typeface="Calibri" panose="020F0502020204030204"/>
              <a:ea typeface="+mn-ea"/>
              <a:cs typeface="+mn-cs"/>
            </a:rPr>
            <a:t> </a:t>
          </a:r>
          <a:r>
            <a:rPr lang="tr-TR" sz="2000" b="1" dirty="0" err="1" smtClean="0">
              <a:solidFill>
                <a:schemeClr val="tx2"/>
              </a:solidFill>
              <a:latin typeface="Calibri" panose="020F0502020204030204"/>
              <a:ea typeface="+mn-ea"/>
              <a:cs typeface="+mn-cs"/>
            </a:rPr>
            <a:t>sustainable</a:t>
          </a:r>
          <a:r>
            <a:rPr lang="tr-TR" sz="2000" b="1" dirty="0" smtClean="0">
              <a:solidFill>
                <a:schemeClr val="tx2"/>
              </a:solidFill>
              <a:latin typeface="Calibri" panose="020F0502020204030204"/>
              <a:ea typeface="+mn-ea"/>
              <a:cs typeface="+mn-cs"/>
            </a:rPr>
            <a:t> </a:t>
          </a:r>
          <a:r>
            <a:rPr lang="tr-TR" sz="2000" b="1" dirty="0" err="1" smtClean="0">
              <a:solidFill>
                <a:schemeClr val="tx2"/>
              </a:solidFill>
              <a:latin typeface="Calibri" panose="020F0502020204030204"/>
              <a:ea typeface="+mn-ea"/>
              <a:cs typeface="+mn-cs"/>
            </a:rPr>
            <a:t>development</a:t>
          </a:r>
          <a:endParaRPr lang="tr-TR" sz="2000" b="1" dirty="0">
            <a:solidFill>
              <a:schemeClr val="tx2"/>
            </a:solidFill>
            <a:latin typeface="Calibri" panose="020F0502020204030204"/>
            <a:ea typeface="+mn-ea"/>
            <a:cs typeface="+mn-cs"/>
          </a:endParaRPr>
        </a:p>
      </dgm:t>
    </dgm:pt>
    <dgm:pt modelId="{C12412B1-B06C-4243-A1F1-BA4F870F94C5}" type="parTrans" cxnId="{D7882CF7-FCEA-459A-B97A-DB73D9EC447F}">
      <dgm:prSet/>
      <dgm:spPr/>
      <dgm:t>
        <a:bodyPr/>
        <a:lstStyle/>
        <a:p>
          <a:endParaRPr lang="tr-TR"/>
        </a:p>
      </dgm:t>
    </dgm:pt>
    <dgm:pt modelId="{7B3F6DE0-8F7F-4061-9549-E176D34F675B}" type="sibTrans" cxnId="{D7882CF7-FCEA-459A-B97A-DB73D9EC447F}">
      <dgm:prSet/>
      <dgm:spPr>
        <a:xfrm>
          <a:off x="-4825441" y="-739542"/>
          <a:ext cx="5747353" cy="5747353"/>
        </a:xfrm>
        <a:prstGeom prst="blockArc">
          <a:avLst>
            <a:gd name="adj1" fmla="val 18900000"/>
            <a:gd name="adj2" fmla="val 2700000"/>
            <a:gd name="adj3" fmla="val 376"/>
          </a:avLst>
        </a:prstGeom>
        <a:blipFill rotWithShape="0">
          <a:blip xmlns:r="http://schemas.openxmlformats.org/officeDocument/2006/relationships" r:embed="rId1"/>
          <a:stretch>
            <a:fillRect/>
          </a:stretch>
        </a:blipFill>
        <a:ln w="12700" cap="flat" cmpd="sng" algn="ctr">
          <a:solidFill>
            <a:srgbClr val="5B9BD5">
              <a:shade val="60000"/>
              <a:hueOff val="0"/>
              <a:satOff val="0"/>
              <a:lumOff val="0"/>
              <a:alphaOff val="0"/>
            </a:srgbClr>
          </a:solidFill>
          <a:prstDash val="solid"/>
          <a:miter lim="800000"/>
        </a:ln>
        <a:effectLst/>
      </dgm:spPr>
      <dgm:t>
        <a:bodyPr/>
        <a:lstStyle/>
        <a:p>
          <a:endParaRPr lang="tr-TR"/>
        </a:p>
      </dgm:t>
    </dgm:pt>
    <dgm:pt modelId="{A344E066-5835-4710-983D-8C8638639532}">
      <dgm:prSet phldrT="[Metin]" custT="1"/>
      <dgm:spPr>
        <a:xfrm>
          <a:off x="917677" y="1217491"/>
          <a:ext cx="6905812" cy="656630"/>
        </a:xfrm>
        <a:prstGeom prst="rect">
          <a:avLst/>
        </a:prstGeom>
        <a:solidFill>
          <a:schemeClr val="accent6">
            <a:lumMod val="20000"/>
            <a:lumOff val="80000"/>
          </a:schemeClr>
        </a:solidFill>
        <a:ln w="12700" cap="flat" cmpd="sng" algn="ctr">
          <a:solidFill>
            <a:sysClr val="window" lastClr="FFFFFF">
              <a:hueOff val="0"/>
              <a:satOff val="0"/>
              <a:lumOff val="0"/>
              <a:alphaOff val="0"/>
            </a:sysClr>
          </a:solidFill>
          <a:prstDash val="solid"/>
          <a:miter lim="800000"/>
        </a:ln>
        <a:effectLst/>
      </dgm:spPr>
      <dgm:t>
        <a:bodyPr/>
        <a:lstStyle/>
        <a:p>
          <a:r>
            <a:rPr lang="tr-TR" sz="2000" dirty="0" smtClean="0">
              <a:solidFill>
                <a:sysClr val="window" lastClr="FFFFFF"/>
              </a:solidFill>
              <a:latin typeface="Calibri" panose="020F0502020204030204"/>
              <a:ea typeface="+mn-ea"/>
              <a:cs typeface="+mn-cs"/>
            </a:rPr>
            <a:t>                               </a:t>
          </a:r>
          <a:r>
            <a:rPr lang="tr-TR" sz="2000" b="1" dirty="0" err="1" smtClean="0">
              <a:solidFill>
                <a:schemeClr val="tx2"/>
              </a:solidFill>
              <a:latin typeface="Calibri" panose="020F0502020204030204"/>
              <a:ea typeface="+mn-ea"/>
              <a:cs typeface="+mn-cs"/>
            </a:rPr>
            <a:t>Equal</a:t>
          </a:r>
          <a:r>
            <a:rPr lang="tr-TR" sz="2000" b="1" dirty="0" smtClean="0">
              <a:solidFill>
                <a:schemeClr val="tx2"/>
              </a:solidFill>
              <a:latin typeface="Calibri" panose="020F0502020204030204"/>
              <a:ea typeface="+mn-ea"/>
              <a:cs typeface="+mn-cs"/>
            </a:rPr>
            <a:t> </a:t>
          </a:r>
          <a:r>
            <a:rPr lang="tr-TR" sz="2000" b="1" dirty="0" err="1" smtClean="0">
              <a:solidFill>
                <a:schemeClr val="tx2"/>
              </a:solidFill>
              <a:latin typeface="Calibri" panose="020F0502020204030204"/>
              <a:ea typeface="+mn-ea"/>
              <a:cs typeface="+mn-cs"/>
            </a:rPr>
            <a:t>opportunities</a:t>
          </a:r>
          <a:r>
            <a:rPr lang="tr-TR" sz="2000" b="1" dirty="0" smtClean="0">
              <a:solidFill>
                <a:schemeClr val="tx2"/>
              </a:solidFill>
              <a:latin typeface="Calibri" panose="020F0502020204030204"/>
              <a:ea typeface="+mn-ea"/>
              <a:cs typeface="+mn-cs"/>
            </a:rPr>
            <a:t> </a:t>
          </a:r>
          <a:r>
            <a:rPr lang="tr-TR" sz="2000" b="1" dirty="0" err="1" smtClean="0">
              <a:solidFill>
                <a:schemeClr val="tx2"/>
              </a:solidFill>
              <a:latin typeface="Calibri" panose="020F0502020204030204"/>
              <a:ea typeface="+mn-ea"/>
              <a:cs typeface="+mn-cs"/>
            </a:rPr>
            <a:t>and</a:t>
          </a:r>
          <a:r>
            <a:rPr lang="tr-TR" sz="2000" b="1" dirty="0" smtClean="0">
              <a:solidFill>
                <a:schemeClr val="tx2"/>
              </a:solidFill>
              <a:latin typeface="Calibri" panose="020F0502020204030204"/>
              <a:ea typeface="+mn-ea"/>
              <a:cs typeface="+mn-cs"/>
            </a:rPr>
            <a:t> </a:t>
          </a:r>
          <a:r>
            <a:rPr lang="tr-TR" sz="2000" b="1" dirty="0" err="1" smtClean="0">
              <a:solidFill>
                <a:schemeClr val="tx2"/>
              </a:solidFill>
              <a:latin typeface="Calibri" panose="020F0502020204030204"/>
              <a:ea typeface="+mn-ea"/>
              <a:cs typeface="+mn-cs"/>
            </a:rPr>
            <a:t>non-discrimination</a:t>
          </a:r>
          <a:endParaRPr lang="tr-TR" sz="2000" b="1" dirty="0">
            <a:solidFill>
              <a:schemeClr val="tx2"/>
            </a:solidFill>
            <a:latin typeface="Calibri" panose="020F0502020204030204"/>
            <a:ea typeface="+mn-ea"/>
            <a:cs typeface="+mn-cs"/>
          </a:endParaRPr>
        </a:p>
      </dgm:t>
    </dgm:pt>
    <dgm:pt modelId="{C218A16C-DC3E-4CE2-A081-7EDB0DBF3770}" type="parTrans" cxnId="{3BA52673-C79F-428C-BE4E-6D3314EC93FB}">
      <dgm:prSet/>
      <dgm:spPr/>
      <dgm:t>
        <a:bodyPr/>
        <a:lstStyle/>
        <a:p>
          <a:endParaRPr lang="tr-TR"/>
        </a:p>
      </dgm:t>
    </dgm:pt>
    <dgm:pt modelId="{8F872811-51F9-4B81-8A7A-8A02763B7001}" type="sibTrans" cxnId="{3BA52673-C79F-428C-BE4E-6D3314EC93FB}">
      <dgm:prSet/>
      <dgm:spPr/>
      <dgm:t>
        <a:bodyPr/>
        <a:lstStyle/>
        <a:p>
          <a:endParaRPr lang="tr-TR"/>
        </a:p>
      </dgm:t>
    </dgm:pt>
    <dgm:pt modelId="{3E01F313-3406-4EE7-ACA0-F0CF33A02569}">
      <dgm:prSet phldrT="[Metin]" custT="1"/>
      <dgm:spPr>
        <a:xfrm>
          <a:off x="729021" y="2294004"/>
          <a:ext cx="6905812" cy="656630"/>
        </a:xfrm>
        <a:prstGeom prst="rect">
          <a:avLst/>
        </a:prstGeom>
        <a:solidFill>
          <a:schemeClr val="accent6">
            <a:lumMod val="20000"/>
            <a:lumOff val="80000"/>
          </a:schemeClr>
        </a:solidFill>
        <a:ln w="12700" cap="flat" cmpd="sng" algn="ctr">
          <a:solidFill>
            <a:sysClr val="window" lastClr="FFFFFF">
              <a:hueOff val="0"/>
              <a:satOff val="0"/>
              <a:lumOff val="0"/>
              <a:alphaOff val="0"/>
            </a:sysClr>
          </a:solidFill>
          <a:prstDash val="solid"/>
          <a:miter lim="800000"/>
        </a:ln>
        <a:effectLst/>
      </dgm:spPr>
      <dgm:t>
        <a:bodyPr/>
        <a:lstStyle/>
        <a:p>
          <a:r>
            <a:rPr lang="tr-TR" sz="2000" dirty="0" smtClean="0">
              <a:solidFill>
                <a:sysClr val="window" lastClr="FFFFFF"/>
              </a:solidFill>
              <a:latin typeface="Calibri" panose="020F0502020204030204"/>
              <a:ea typeface="+mn-ea"/>
              <a:cs typeface="+mn-cs"/>
            </a:rPr>
            <a:t>                          </a:t>
          </a:r>
          <a:r>
            <a:rPr lang="tr-TR" sz="2000" b="1" dirty="0" err="1" smtClean="0">
              <a:solidFill>
                <a:schemeClr val="tx2"/>
              </a:solidFill>
              <a:latin typeface="Calibri" panose="020F0502020204030204"/>
              <a:ea typeface="+mn-ea"/>
              <a:cs typeface="+mn-cs"/>
            </a:rPr>
            <a:t>Equality</a:t>
          </a:r>
          <a:r>
            <a:rPr lang="tr-TR" sz="2000" b="1" dirty="0" smtClean="0">
              <a:solidFill>
                <a:schemeClr val="tx2"/>
              </a:solidFill>
              <a:latin typeface="Calibri" panose="020F0502020204030204"/>
              <a:ea typeface="+mn-ea"/>
              <a:cs typeface="+mn-cs"/>
            </a:rPr>
            <a:t> </a:t>
          </a:r>
          <a:r>
            <a:rPr lang="tr-TR" sz="2000" b="1" dirty="0" err="1" smtClean="0">
              <a:solidFill>
                <a:schemeClr val="tx2"/>
              </a:solidFill>
              <a:latin typeface="Calibri" panose="020F0502020204030204"/>
              <a:ea typeface="+mn-ea"/>
              <a:cs typeface="+mn-cs"/>
            </a:rPr>
            <a:t>between</a:t>
          </a:r>
          <a:r>
            <a:rPr lang="tr-TR" sz="2000" b="1" dirty="0" smtClean="0">
              <a:solidFill>
                <a:schemeClr val="tx2"/>
              </a:solidFill>
              <a:latin typeface="Calibri" panose="020F0502020204030204"/>
              <a:ea typeface="+mn-ea"/>
              <a:cs typeface="+mn-cs"/>
            </a:rPr>
            <a:t> men </a:t>
          </a:r>
          <a:r>
            <a:rPr lang="tr-TR" sz="2000" b="1" dirty="0" err="1" smtClean="0">
              <a:solidFill>
                <a:schemeClr val="tx2"/>
              </a:solidFill>
              <a:latin typeface="Calibri" panose="020F0502020204030204"/>
              <a:ea typeface="+mn-ea"/>
              <a:cs typeface="+mn-cs"/>
            </a:rPr>
            <a:t>and</a:t>
          </a:r>
          <a:r>
            <a:rPr lang="tr-TR" sz="2000" b="1" dirty="0" smtClean="0">
              <a:solidFill>
                <a:schemeClr val="tx2"/>
              </a:solidFill>
              <a:latin typeface="Calibri" panose="020F0502020204030204"/>
              <a:ea typeface="+mn-ea"/>
              <a:cs typeface="+mn-cs"/>
            </a:rPr>
            <a:t> </a:t>
          </a:r>
          <a:r>
            <a:rPr lang="tr-TR" sz="2000" b="1" dirty="0" err="1" smtClean="0">
              <a:solidFill>
                <a:schemeClr val="tx2"/>
              </a:solidFill>
              <a:latin typeface="Calibri" panose="020F0502020204030204"/>
              <a:ea typeface="+mn-ea"/>
              <a:cs typeface="+mn-cs"/>
            </a:rPr>
            <a:t>women</a:t>
          </a:r>
          <a:endParaRPr lang="tr-TR" sz="2000" b="1" dirty="0">
            <a:solidFill>
              <a:schemeClr val="tx2"/>
            </a:solidFill>
            <a:latin typeface="Calibri" panose="020F0502020204030204"/>
            <a:ea typeface="+mn-ea"/>
            <a:cs typeface="+mn-cs"/>
          </a:endParaRPr>
        </a:p>
      </dgm:t>
    </dgm:pt>
    <dgm:pt modelId="{38F6D99B-7E40-4883-A805-DC9408F610EF}" type="parTrans" cxnId="{DC856928-8683-4D27-AE3F-E7077FAE74CF}">
      <dgm:prSet/>
      <dgm:spPr/>
      <dgm:t>
        <a:bodyPr/>
        <a:lstStyle/>
        <a:p>
          <a:endParaRPr lang="tr-TR"/>
        </a:p>
      </dgm:t>
    </dgm:pt>
    <dgm:pt modelId="{E1E9F259-58CD-49F0-BF49-8DF97D3E3E60}" type="sibTrans" cxnId="{DC856928-8683-4D27-AE3F-E7077FAE74CF}">
      <dgm:prSet/>
      <dgm:spPr/>
      <dgm:t>
        <a:bodyPr/>
        <a:lstStyle/>
        <a:p>
          <a:endParaRPr lang="tr-TR"/>
        </a:p>
      </dgm:t>
    </dgm:pt>
    <dgm:pt modelId="{5D619D57-78BD-4F9B-8060-91FC13276D38}">
      <dgm:prSet phldrT="[Metin]"/>
      <dgm:spPr>
        <a:xfrm>
          <a:off x="541216" y="3606759"/>
          <a:ext cx="7282273" cy="656630"/>
        </a:xfrm>
        <a:prstGeom prst="rect">
          <a:avLst/>
        </a:prstGeom>
        <a:solidFill>
          <a:srgbClr val="92D050"/>
        </a:solidFill>
        <a:ln w="12700" cap="flat" cmpd="sng" algn="ctr">
          <a:solidFill>
            <a:srgbClr val="A5A5A5">
              <a:lumMod val="60000"/>
              <a:lumOff val="40000"/>
            </a:srgbClr>
          </a:solidFill>
          <a:prstDash val="solid"/>
          <a:miter lim="800000"/>
        </a:ln>
        <a:effectLst/>
      </dgm:spPr>
      <dgm:t>
        <a:bodyPr/>
        <a:lstStyle/>
        <a:p>
          <a:r>
            <a:rPr lang="tr-TR" b="1" i="1" dirty="0" smtClean="0">
              <a:solidFill>
                <a:sysClr val="window" lastClr="FFFFFF"/>
              </a:solidFill>
              <a:latin typeface="Calibri" panose="020F0502020204030204"/>
              <a:ea typeface="+mn-ea"/>
              <a:cs typeface="+mn-cs"/>
            </a:rPr>
            <a:t>      New </a:t>
          </a:r>
          <a:r>
            <a:rPr lang="tr-TR" b="1" i="1" dirty="0" err="1" smtClean="0">
              <a:solidFill>
                <a:sysClr val="window" lastClr="FFFFFF"/>
              </a:solidFill>
              <a:latin typeface="Calibri" panose="020F0502020204030204"/>
              <a:ea typeface="+mn-ea"/>
              <a:cs typeface="+mn-cs"/>
            </a:rPr>
            <a:t>European</a:t>
          </a:r>
          <a:r>
            <a:rPr lang="tr-TR" b="1" i="1" dirty="0" smtClean="0">
              <a:solidFill>
                <a:sysClr val="window" lastClr="FFFFFF"/>
              </a:solidFill>
              <a:latin typeface="Calibri" panose="020F0502020204030204"/>
              <a:ea typeface="+mn-ea"/>
              <a:cs typeface="+mn-cs"/>
            </a:rPr>
            <a:t> </a:t>
          </a:r>
          <a:r>
            <a:rPr lang="tr-TR" b="1" i="1" dirty="0" err="1" smtClean="0">
              <a:solidFill>
                <a:sysClr val="window" lastClr="FFFFFF"/>
              </a:solidFill>
              <a:latin typeface="Calibri" panose="020F0502020204030204"/>
              <a:ea typeface="+mn-ea"/>
              <a:cs typeface="+mn-cs"/>
            </a:rPr>
            <a:t>Bauhaus</a:t>
          </a:r>
          <a:endParaRPr lang="tr-TR" b="1" i="1" dirty="0">
            <a:solidFill>
              <a:sysClr val="window" lastClr="FFFFFF"/>
            </a:solidFill>
            <a:latin typeface="Calibri" panose="020F0502020204030204"/>
            <a:ea typeface="+mn-ea"/>
            <a:cs typeface="+mn-cs"/>
          </a:endParaRPr>
        </a:p>
      </dgm:t>
    </dgm:pt>
    <dgm:pt modelId="{68B1BAC9-30C4-4FB1-A390-C3DB5AAA6720}" type="parTrans" cxnId="{1BD2F4E3-CE0E-4366-9A6E-9B37154A9C37}">
      <dgm:prSet/>
      <dgm:spPr/>
      <dgm:t>
        <a:bodyPr/>
        <a:lstStyle/>
        <a:p>
          <a:endParaRPr lang="tr-TR"/>
        </a:p>
      </dgm:t>
    </dgm:pt>
    <dgm:pt modelId="{8C49F462-125F-4FF4-8951-8CB4E6C0B800}" type="sibTrans" cxnId="{1BD2F4E3-CE0E-4366-9A6E-9B37154A9C37}">
      <dgm:prSet/>
      <dgm:spPr/>
      <dgm:t>
        <a:bodyPr/>
        <a:lstStyle/>
        <a:p>
          <a:endParaRPr lang="tr-TR"/>
        </a:p>
      </dgm:t>
    </dgm:pt>
    <dgm:pt modelId="{9DF74490-10A6-4C9C-8C97-5F5A20A56C30}" type="pres">
      <dgm:prSet presAssocID="{22ED8FD0-7FB2-40AE-84C6-4F0148408955}" presName="Name0" presStyleCnt="0">
        <dgm:presLayoutVars>
          <dgm:chMax val="7"/>
          <dgm:chPref val="7"/>
          <dgm:dir/>
        </dgm:presLayoutVars>
      </dgm:prSet>
      <dgm:spPr/>
      <dgm:t>
        <a:bodyPr/>
        <a:lstStyle/>
        <a:p>
          <a:endParaRPr lang="tr-TR"/>
        </a:p>
      </dgm:t>
    </dgm:pt>
    <dgm:pt modelId="{1DC21AF1-D31E-44F5-B130-57EAC5A89796}" type="pres">
      <dgm:prSet presAssocID="{22ED8FD0-7FB2-40AE-84C6-4F0148408955}" presName="Name1" presStyleCnt="0"/>
      <dgm:spPr/>
    </dgm:pt>
    <dgm:pt modelId="{95B1D1F4-A652-4C6F-8180-D26B28279410}" type="pres">
      <dgm:prSet presAssocID="{22ED8FD0-7FB2-40AE-84C6-4F0148408955}" presName="cycle" presStyleCnt="0"/>
      <dgm:spPr/>
    </dgm:pt>
    <dgm:pt modelId="{8E182E55-33F6-4281-AEB3-0CEB13C56684}" type="pres">
      <dgm:prSet presAssocID="{22ED8FD0-7FB2-40AE-84C6-4F0148408955}" presName="srcNode" presStyleLbl="node1" presStyleIdx="0" presStyleCnt="4"/>
      <dgm:spPr/>
    </dgm:pt>
    <dgm:pt modelId="{E0B057AE-307D-4C35-981A-D09B915DF10A}" type="pres">
      <dgm:prSet presAssocID="{22ED8FD0-7FB2-40AE-84C6-4F0148408955}" presName="conn" presStyleLbl="parChTrans1D2" presStyleIdx="0" presStyleCnt="1"/>
      <dgm:spPr/>
      <dgm:t>
        <a:bodyPr/>
        <a:lstStyle/>
        <a:p>
          <a:endParaRPr lang="tr-TR"/>
        </a:p>
      </dgm:t>
    </dgm:pt>
    <dgm:pt modelId="{ABDADE26-D3EE-4D5C-B9C2-DBFACD81BFEB}" type="pres">
      <dgm:prSet presAssocID="{22ED8FD0-7FB2-40AE-84C6-4F0148408955}" presName="extraNode" presStyleLbl="node1" presStyleIdx="0" presStyleCnt="4"/>
      <dgm:spPr/>
    </dgm:pt>
    <dgm:pt modelId="{765ACF5D-ACCA-4F2B-BCD6-F5A9A6F1C365}" type="pres">
      <dgm:prSet presAssocID="{22ED8FD0-7FB2-40AE-84C6-4F0148408955}" presName="dstNode" presStyleLbl="node1" presStyleIdx="0" presStyleCnt="4"/>
      <dgm:spPr/>
    </dgm:pt>
    <dgm:pt modelId="{0E0FD7F0-8555-4FA4-B996-FA36B605B188}" type="pres">
      <dgm:prSet presAssocID="{204C7136-AC7C-4095-98A5-77DBA8CE0F60}" presName="text_1" presStyleLbl="node1" presStyleIdx="0" presStyleCnt="4" custLinFactNeighborX="3455" custLinFactNeighborY="-40881">
        <dgm:presLayoutVars>
          <dgm:bulletEnabled val="1"/>
        </dgm:presLayoutVars>
      </dgm:prSet>
      <dgm:spPr/>
      <dgm:t>
        <a:bodyPr/>
        <a:lstStyle/>
        <a:p>
          <a:endParaRPr lang="tr-TR"/>
        </a:p>
      </dgm:t>
    </dgm:pt>
    <dgm:pt modelId="{BDB3C91C-13C5-4D52-ADBF-E3C0D620BF5A}" type="pres">
      <dgm:prSet presAssocID="{204C7136-AC7C-4095-98A5-77DBA8CE0F60}" presName="accent_1" presStyleCnt="0"/>
      <dgm:spPr/>
    </dgm:pt>
    <dgm:pt modelId="{40339629-C2D9-40D7-BC2A-8DD18E4604BC}" type="pres">
      <dgm:prSet presAssocID="{204C7136-AC7C-4095-98A5-77DBA8CE0F60}" presName="accentRepeatNode" presStyleLbl="solidFgAcc1" presStyleIdx="0" presStyleCnt="4" custScaleX="171307" custScaleY="125820" custLinFactNeighborX="-34748" custLinFactNeighborY="-42614"/>
      <dgm:spPr>
        <a:xfrm>
          <a:off x="0" y="0"/>
          <a:ext cx="820788" cy="820788"/>
        </a:xfrm>
        <a:prstGeom prst="ellipse">
          <a:avLst/>
        </a:prstGeom>
        <a:blipFill rotWithShape="0">
          <a:blip xmlns:r="http://schemas.openxmlformats.org/officeDocument/2006/relationships" r:embed="rId2"/>
          <a:stretch>
            <a:fillRect/>
          </a:stretch>
        </a:blipFill>
        <a:ln w="12700" cap="flat" cmpd="sng" algn="ctr">
          <a:solidFill>
            <a:srgbClr val="5B9BD5">
              <a:hueOff val="0"/>
              <a:satOff val="0"/>
              <a:lumOff val="0"/>
              <a:alphaOff val="0"/>
            </a:srgbClr>
          </a:solidFill>
          <a:prstDash val="solid"/>
          <a:miter lim="800000"/>
        </a:ln>
        <a:effectLst/>
      </dgm:spPr>
      <dgm:t>
        <a:bodyPr/>
        <a:lstStyle/>
        <a:p>
          <a:endParaRPr lang="tr-TR"/>
        </a:p>
      </dgm:t>
    </dgm:pt>
    <dgm:pt modelId="{B1EA5239-E537-4E7E-A18C-BF6F1CE0F426}" type="pres">
      <dgm:prSet presAssocID="{A344E066-5835-4710-983D-8C8638639532}" presName="text_2" presStyleLbl="node1" presStyleIdx="1" presStyleCnt="4" custScaleX="97583" custScaleY="92876" custLinFactNeighborX="4831" custLinFactNeighborY="-14585">
        <dgm:presLayoutVars>
          <dgm:bulletEnabled val="1"/>
        </dgm:presLayoutVars>
      </dgm:prSet>
      <dgm:spPr/>
      <dgm:t>
        <a:bodyPr/>
        <a:lstStyle/>
        <a:p>
          <a:endParaRPr lang="tr-TR"/>
        </a:p>
      </dgm:t>
    </dgm:pt>
    <dgm:pt modelId="{3420F7F5-3CBB-40DC-8BE3-7EBF7A5961F9}" type="pres">
      <dgm:prSet presAssocID="{A344E066-5835-4710-983D-8C8638639532}" presName="accent_2" presStyleCnt="0"/>
      <dgm:spPr/>
    </dgm:pt>
    <dgm:pt modelId="{032AA2D8-154A-4D84-B8C1-44EA04B7B048}" type="pres">
      <dgm:prSet presAssocID="{A344E066-5835-4710-983D-8C8638639532}" presName="accentRepeatNode" presStyleLbl="solidFgAcc1" presStyleIdx="1" presStyleCnt="4" custScaleX="168574" custScaleY="112009" custLinFactNeighborX="46608" custLinFactNeighborY="-21419"/>
      <dgm:spPr>
        <a:xfrm>
          <a:off x="431306" y="1118627"/>
          <a:ext cx="820788" cy="820788"/>
        </a:xfrm>
        <a:prstGeom prst="ellipse">
          <a:avLst/>
        </a:prstGeom>
        <a:blipFill rotWithShape="0">
          <a:blip xmlns:r="http://schemas.openxmlformats.org/officeDocument/2006/relationships" r:embed="rId3"/>
          <a:stretch>
            <a:fillRect/>
          </a:stretch>
        </a:blipFill>
        <a:ln w="12700" cap="flat" cmpd="sng" algn="ctr">
          <a:solidFill>
            <a:srgbClr val="5B9BD5">
              <a:hueOff val="0"/>
              <a:satOff val="0"/>
              <a:lumOff val="0"/>
              <a:alphaOff val="0"/>
            </a:srgbClr>
          </a:solidFill>
          <a:prstDash val="solid"/>
          <a:miter lim="800000"/>
        </a:ln>
        <a:effectLst/>
      </dgm:spPr>
      <dgm:t>
        <a:bodyPr/>
        <a:lstStyle/>
        <a:p>
          <a:endParaRPr lang="tr-TR"/>
        </a:p>
      </dgm:t>
    </dgm:pt>
    <dgm:pt modelId="{31E60B21-1856-4CFF-8333-74CEDB5B3D42}" type="pres">
      <dgm:prSet presAssocID="{3E01F313-3406-4EE7-ACA0-F0CF33A02569}" presName="text_3" presStyleLbl="node1" presStyleIdx="2" presStyleCnt="4" custLinFactNeighborX="-2620" custLinFactNeighborY="19711">
        <dgm:presLayoutVars>
          <dgm:bulletEnabled val="1"/>
        </dgm:presLayoutVars>
      </dgm:prSet>
      <dgm:spPr/>
      <dgm:t>
        <a:bodyPr/>
        <a:lstStyle/>
        <a:p>
          <a:endParaRPr lang="tr-TR"/>
        </a:p>
      </dgm:t>
    </dgm:pt>
    <dgm:pt modelId="{8DDA29F5-03D5-43FF-8280-CAB086B1E0EC}" type="pres">
      <dgm:prSet presAssocID="{3E01F313-3406-4EE7-ACA0-F0CF33A02569}" presName="accent_3" presStyleCnt="0"/>
      <dgm:spPr/>
    </dgm:pt>
    <dgm:pt modelId="{6EBC73FA-D611-443F-BCA8-8A7BC821B3F9}" type="pres">
      <dgm:prSet presAssocID="{3E01F313-3406-4EE7-ACA0-F0CF33A02569}" presName="accentRepeatNode" presStyleLbl="solidFgAcc1" presStyleIdx="2" presStyleCnt="4" custScaleX="164606" custScaleY="109599" custLinFactNeighborX="52595" custLinFactNeighborY="-531"/>
      <dgm:spPr>
        <a:xfrm>
          <a:off x="525713" y="2087352"/>
          <a:ext cx="820788" cy="820788"/>
        </a:xfrm>
        <a:prstGeom prst="ellipse">
          <a:avLst/>
        </a:prstGeom>
        <a:blipFill rotWithShape="0">
          <a:blip xmlns:r="http://schemas.openxmlformats.org/officeDocument/2006/relationships" r:embed="rId4"/>
          <a:stretch>
            <a:fillRect/>
          </a:stretch>
        </a:blipFill>
        <a:ln w="12700" cap="flat" cmpd="sng" algn="ctr">
          <a:solidFill>
            <a:srgbClr val="5B9BD5">
              <a:hueOff val="0"/>
              <a:satOff val="0"/>
              <a:lumOff val="0"/>
              <a:alphaOff val="0"/>
            </a:srgbClr>
          </a:solidFill>
          <a:prstDash val="solid"/>
          <a:miter lim="800000"/>
        </a:ln>
        <a:effectLst/>
      </dgm:spPr>
      <dgm:t>
        <a:bodyPr/>
        <a:lstStyle/>
        <a:p>
          <a:endParaRPr lang="tr-TR"/>
        </a:p>
      </dgm:t>
    </dgm:pt>
    <dgm:pt modelId="{211C8107-C549-440C-AC15-6569D286A860}" type="pres">
      <dgm:prSet presAssocID="{5D619D57-78BD-4F9B-8060-91FC13276D38}" presName="text_4" presStyleLbl="node1" presStyleIdx="3" presStyleCnt="4" custLinFactNeighborX="6778" custLinFactNeighborY="49231">
        <dgm:presLayoutVars>
          <dgm:bulletEnabled val="1"/>
        </dgm:presLayoutVars>
      </dgm:prSet>
      <dgm:spPr/>
      <dgm:t>
        <a:bodyPr/>
        <a:lstStyle/>
        <a:p>
          <a:endParaRPr lang="tr-TR"/>
        </a:p>
      </dgm:t>
    </dgm:pt>
    <dgm:pt modelId="{703FBAC6-F063-4E81-AFA4-2F40D9894370}" type="pres">
      <dgm:prSet presAssocID="{5D619D57-78BD-4F9B-8060-91FC13276D38}" presName="accent_4" presStyleCnt="0"/>
      <dgm:spPr/>
    </dgm:pt>
    <dgm:pt modelId="{E7D9A391-BF5C-4971-A236-EA3D3A04A9B2}" type="pres">
      <dgm:prSet presAssocID="{5D619D57-78BD-4F9B-8060-91FC13276D38}" presName="accentRepeatNode" presStyleLbl="solidFgAcc1" presStyleIdx="3" presStyleCnt="4" custScaleX="163572" custScaleY="147282"/>
      <dgm:spPr>
        <a:xfrm>
          <a:off x="72409" y="3201415"/>
          <a:ext cx="820788" cy="820788"/>
        </a:xfrm>
        <a:prstGeom prst="ellipse">
          <a:avLst/>
        </a:prstGeom>
        <a:blipFill rotWithShape="0">
          <a:blip xmlns:r="http://schemas.openxmlformats.org/officeDocument/2006/relationships" r:embed="rId5"/>
          <a:stretch>
            <a:fillRect/>
          </a:stretch>
        </a:blipFill>
        <a:ln w="12700" cap="flat" cmpd="sng" algn="ctr">
          <a:solidFill>
            <a:srgbClr val="5B9BD5">
              <a:hueOff val="0"/>
              <a:satOff val="0"/>
              <a:lumOff val="0"/>
              <a:alphaOff val="0"/>
            </a:srgbClr>
          </a:solidFill>
          <a:prstDash val="solid"/>
          <a:miter lim="800000"/>
        </a:ln>
        <a:effectLst/>
      </dgm:spPr>
      <dgm:t>
        <a:bodyPr/>
        <a:lstStyle/>
        <a:p>
          <a:endParaRPr lang="tr-TR"/>
        </a:p>
      </dgm:t>
    </dgm:pt>
  </dgm:ptLst>
  <dgm:cxnLst>
    <dgm:cxn modelId="{C75ABB12-157D-4692-9AA0-2201C6B526E5}" type="presOf" srcId="{204C7136-AC7C-4095-98A5-77DBA8CE0F60}" destId="{0E0FD7F0-8555-4FA4-B996-FA36B605B188}" srcOrd="0" destOrd="0" presId="urn:microsoft.com/office/officeart/2008/layout/VerticalCurvedList"/>
    <dgm:cxn modelId="{80E7ADC8-610F-4076-9E63-EA5EA95039DE}" type="presOf" srcId="{A344E066-5835-4710-983D-8C8638639532}" destId="{B1EA5239-E537-4E7E-A18C-BF6F1CE0F426}" srcOrd="0" destOrd="0" presId="urn:microsoft.com/office/officeart/2008/layout/VerticalCurvedList"/>
    <dgm:cxn modelId="{3BA52673-C79F-428C-BE4E-6D3314EC93FB}" srcId="{22ED8FD0-7FB2-40AE-84C6-4F0148408955}" destId="{A344E066-5835-4710-983D-8C8638639532}" srcOrd="1" destOrd="0" parTransId="{C218A16C-DC3E-4CE2-A081-7EDB0DBF3770}" sibTransId="{8F872811-51F9-4B81-8A7A-8A02763B7001}"/>
    <dgm:cxn modelId="{B175013D-3B13-4C8B-BA01-0426C54ABEA0}" type="presOf" srcId="{7B3F6DE0-8F7F-4061-9549-E176D34F675B}" destId="{E0B057AE-307D-4C35-981A-D09B915DF10A}" srcOrd="0" destOrd="0" presId="urn:microsoft.com/office/officeart/2008/layout/VerticalCurvedList"/>
    <dgm:cxn modelId="{D7882CF7-FCEA-459A-B97A-DB73D9EC447F}" srcId="{22ED8FD0-7FB2-40AE-84C6-4F0148408955}" destId="{204C7136-AC7C-4095-98A5-77DBA8CE0F60}" srcOrd="0" destOrd="0" parTransId="{C12412B1-B06C-4243-A1F1-BA4F870F94C5}" sibTransId="{7B3F6DE0-8F7F-4061-9549-E176D34F675B}"/>
    <dgm:cxn modelId="{1BD2F4E3-CE0E-4366-9A6E-9B37154A9C37}" srcId="{22ED8FD0-7FB2-40AE-84C6-4F0148408955}" destId="{5D619D57-78BD-4F9B-8060-91FC13276D38}" srcOrd="3" destOrd="0" parTransId="{68B1BAC9-30C4-4FB1-A390-C3DB5AAA6720}" sibTransId="{8C49F462-125F-4FF4-8951-8CB4E6C0B800}"/>
    <dgm:cxn modelId="{8095D53A-7CA9-402C-B127-CDCB7353ABEE}" type="presOf" srcId="{5D619D57-78BD-4F9B-8060-91FC13276D38}" destId="{211C8107-C549-440C-AC15-6569D286A860}" srcOrd="0" destOrd="0" presId="urn:microsoft.com/office/officeart/2008/layout/VerticalCurvedList"/>
    <dgm:cxn modelId="{DC856928-8683-4D27-AE3F-E7077FAE74CF}" srcId="{22ED8FD0-7FB2-40AE-84C6-4F0148408955}" destId="{3E01F313-3406-4EE7-ACA0-F0CF33A02569}" srcOrd="2" destOrd="0" parTransId="{38F6D99B-7E40-4883-A805-DC9408F610EF}" sibTransId="{E1E9F259-58CD-49F0-BF49-8DF97D3E3E60}"/>
    <dgm:cxn modelId="{1F04F2B6-BB92-4463-B408-61BF44692E6F}" type="presOf" srcId="{22ED8FD0-7FB2-40AE-84C6-4F0148408955}" destId="{9DF74490-10A6-4C9C-8C97-5F5A20A56C30}" srcOrd="0" destOrd="0" presId="urn:microsoft.com/office/officeart/2008/layout/VerticalCurvedList"/>
    <dgm:cxn modelId="{0F107211-15A2-43F3-9519-1F35156ABCFE}" type="presOf" srcId="{3E01F313-3406-4EE7-ACA0-F0CF33A02569}" destId="{31E60B21-1856-4CFF-8333-74CEDB5B3D42}" srcOrd="0" destOrd="0" presId="urn:microsoft.com/office/officeart/2008/layout/VerticalCurvedList"/>
    <dgm:cxn modelId="{6BB06BCE-5B3D-4D83-B656-07A49C3D0478}" type="presParOf" srcId="{9DF74490-10A6-4C9C-8C97-5F5A20A56C30}" destId="{1DC21AF1-D31E-44F5-B130-57EAC5A89796}" srcOrd="0" destOrd="0" presId="urn:microsoft.com/office/officeart/2008/layout/VerticalCurvedList"/>
    <dgm:cxn modelId="{6D3C7230-39DC-493A-A59B-669EF7E76E70}" type="presParOf" srcId="{1DC21AF1-D31E-44F5-B130-57EAC5A89796}" destId="{95B1D1F4-A652-4C6F-8180-D26B28279410}" srcOrd="0" destOrd="0" presId="urn:microsoft.com/office/officeart/2008/layout/VerticalCurvedList"/>
    <dgm:cxn modelId="{8D0FE4BC-3B82-45C1-8CF6-D6C65C387B95}" type="presParOf" srcId="{95B1D1F4-A652-4C6F-8180-D26B28279410}" destId="{8E182E55-33F6-4281-AEB3-0CEB13C56684}" srcOrd="0" destOrd="0" presId="urn:microsoft.com/office/officeart/2008/layout/VerticalCurvedList"/>
    <dgm:cxn modelId="{6B423C69-51F7-4CBA-A216-80158B93AD36}" type="presParOf" srcId="{95B1D1F4-A652-4C6F-8180-D26B28279410}" destId="{E0B057AE-307D-4C35-981A-D09B915DF10A}" srcOrd="1" destOrd="0" presId="urn:microsoft.com/office/officeart/2008/layout/VerticalCurvedList"/>
    <dgm:cxn modelId="{FB836BD0-4341-48BC-AE0A-08ED2B82ADA3}" type="presParOf" srcId="{95B1D1F4-A652-4C6F-8180-D26B28279410}" destId="{ABDADE26-D3EE-4D5C-B9C2-DBFACD81BFEB}" srcOrd="2" destOrd="0" presId="urn:microsoft.com/office/officeart/2008/layout/VerticalCurvedList"/>
    <dgm:cxn modelId="{DC30501C-2633-4613-881F-F856E2C8566E}" type="presParOf" srcId="{95B1D1F4-A652-4C6F-8180-D26B28279410}" destId="{765ACF5D-ACCA-4F2B-BCD6-F5A9A6F1C365}" srcOrd="3" destOrd="0" presId="urn:microsoft.com/office/officeart/2008/layout/VerticalCurvedList"/>
    <dgm:cxn modelId="{62B31FC5-29FF-4977-B0B9-F08F1560D80C}" type="presParOf" srcId="{1DC21AF1-D31E-44F5-B130-57EAC5A89796}" destId="{0E0FD7F0-8555-4FA4-B996-FA36B605B188}" srcOrd="1" destOrd="0" presId="urn:microsoft.com/office/officeart/2008/layout/VerticalCurvedList"/>
    <dgm:cxn modelId="{BA0E99E1-1802-4A5A-8B28-A8E5AEF6DF3F}" type="presParOf" srcId="{1DC21AF1-D31E-44F5-B130-57EAC5A89796}" destId="{BDB3C91C-13C5-4D52-ADBF-E3C0D620BF5A}" srcOrd="2" destOrd="0" presId="urn:microsoft.com/office/officeart/2008/layout/VerticalCurvedList"/>
    <dgm:cxn modelId="{FD462012-E777-497C-A66D-E2D6F8A08907}" type="presParOf" srcId="{BDB3C91C-13C5-4D52-ADBF-E3C0D620BF5A}" destId="{40339629-C2D9-40D7-BC2A-8DD18E4604BC}" srcOrd="0" destOrd="0" presId="urn:microsoft.com/office/officeart/2008/layout/VerticalCurvedList"/>
    <dgm:cxn modelId="{C5241E5F-E23B-4A2F-A321-21529035AEE9}" type="presParOf" srcId="{1DC21AF1-D31E-44F5-B130-57EAC5A89796}" destId="{B1EA5239-E537-4E7E-A18C-BF6F1CE0F426}" srcOrd="3" destOrd="0" presId="urn:microsoft.com/office/officeart/2008/layout/VerticalCurvedList"/>
    <dgm:cxn modelId="{1F649DFB-45B7-45FD-A81B-07F11B03F068}" type="presParOf" srcId="{1DC21AF1-D31E-44F5-B130-57EAC5A89796}" destId="{3420F7F5-3CBB-40DC-8BE3-7EBF7A5961F9}" srcOrd="4" destOrd="0" presId="urn:microsoft.com/office/officeart/2008/layout/VerticalCurvedList"/>
    <dgm:cxn modelId="{929B1CE7-F5CA-4C88-A991-77A6F465C5BE}" type="presParOf" srcId="{3420F7F5-3CBB-40DC-8BE3-7EBF7A5961F9}" destId="{032AA2D8-154A-4D84-B8C1-44EA04B7B048}" srcOrd="0" destOrd="0" presId="urn:microsoft.com/office/officeart/2008/layout/VerticalCurvedList"/>
    <dgm:cxn modelId="{7858D491-E709-4B8E-A883-45A638D39950}" type="presParOf" srcId="{1DC21AF1-D31E-44F5-B130-57EAC5A89796}" destId="{31E60B21-1856-4CFF-8333-74CEDB5B3D42}" srcOrd="5" destOrd="0" presId="urn:microsoft.com/office/officeart/2008/layout/VerticalCurvedList"/>
    <dgm:cxn modelId="{966742F3-ABAE-48AA-9F8B-CBBE4983ECD2}" type="presParOf" srcId="{1DC21AF1-D31E-44F5-B130-57EAC5A89796}" destId="{8DDA29F5-03D5-43FF-8280-CAB086B1E0EC}" srcOrd="6" destOrd="0" presId="urn:microsoft.com/office/officeart/2008/layout/VerticalCurvedList"/>
    <dgm:cxn modelId="{E5FAE4B9-F64F-4422-A2A7-88E9F35F09A6}" type="presParOf" srcId="{8DDA29F5-03D5-43FF-8280-CAB086B1E0EC}" destId="{6EBC73FA-D611-443F-BCA8-8A7BC821B3F9}" srcOrd="0" destOrd="0" presId="urn:microsoft.com/office/officeart/2008/layout/VerticalCurvedList"/>
    <dgm:cxn modelId="{0D029441-9E94-4792-AA90-1B36E54060D2}" type="presParOf" srcId="{1DC21AF1-D31E-44F5-B130-57EAC5A89796}" destId="{211C8107-C549-440C-AC15-6569D286A860}" srcOrd="7" destOrd="0" presId="urn:microsoft.com/office/officeart/2008/layout/VerticalCurvedList"/>
    <dgm:cxn modelId="{FE718BD9-D9AE-4059-B5AD-46AEE01A802B}" type="presParOf" srcId="{1DC21AF1-D31E-44F5-B130-57EAC5A89796}" destId="{703FBAC6-F063-4E81-AFA4-2F40D9894370}" srcOrd="8" destOrd="0" presId="urn:microsoft.com/office/officeart/2008/layout/VerticalCurvedList"/>
    <dgm:cxn modelId="{386790DA-27F2-40FE-BC71-E03CA1888130}" type="presParOf" srcId="{703FBAC6-F063-4E81-AFA4-2F40D9894370}" destId="{E7D9A391-BF5C-4971-A236-EA3D3A04A9B2}"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057AE-307D-4C35-981A-D09B915DF10A}">
      <dsp:nvSpPr>
        <dsp:cNvPr id="0" name=""/>
        <dsp:cNvSpPr/>
      </dsp:nvSpPr>
      <dsp:spPr>
        <a:xfrm>
          <a:off x="-5217174" y="-843861"/>
          <a:ext cx="6398197" cy="6398197"/>
        </a:xfrm>
        <a:prstGeom prst="blockArc">
          <a:avLst>
            <a:gd name="adj1" fmla="val 18900000"/>
            <a:gd name="adj2" fmla="val 2700000"/>
            <a:gd name="adj3" fmla="val 376"/>
          </a:avLst>
        </a:prstGeom>
        <a:blipFill rotWithShape="0">
          <a:blip xmlns:r="http://schemas.openxmlformats.org/officeDocument/2006/relationships" r:embed="rId1"/>
          <a:stretch>
            <a:fillRect/>
          </a:stretch>
        </a:blipFill>
        <a:ln w="12700" cap="flat" cmpd="sng" algn="ctr">
          <a:solidFill>
            <a:srgbClr val="5B9BD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0E0FD7F0-8555-4FA4-B996-FA36B605B188}">
      <dsp:nvSpPr>
        <dsp:cNvPr id="0" name=""/>
        <dsp:cNvSpPr/>
      </dsp:nvSpPr>
      <dsp:spPr>
        <a:xfrm>
          <a:off x="692708" y="45455"/>
          <a:ext cx="7873156" cy="731128"/>
        </a:xfrm>
        <a:prstGeom prst="rect">
          <a:avLst/>
        </a:prstGeom>
        <a:solidFill>
          <a:schemeClr val="accent6">
            <a:lumMod val="20000"/>
            <a:lumOff val="80000"/>
          </a:schemeClr>
        </a:solidFill>
        <a:ln w="12700" cap="flat" cmpd="sng" algn="ctr">
          <a:solidFill>
            <a:schemeClr val="accent6">
              <a:lumMod val="20000"/>
              <a:lumOff val="8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0334" tIns="50800" rIns="50800" bIns="50800" numCol="1" spcCol="1270" anchor="ctr" anchorCtr="0">
          <a:noAutofit/>
        </a:bodyPr>
        <a:lstStyle/>
        <a:p>
          <a:pPr lvl="0" algn="l" defTabSz="889000">
            <a:lnSpc>
              <a:spcPct val="90000"/>
            </a:lnSpc>
            <a:spcBef>
              <a:spcPct val="0"/>
            </a:spcBef>
            <a:spcAft>
              <a:spcPct val="35000"/>
            </a:spcAft>
          </a:pPr>
          <a:r>
            <a:rPr lang="tr-TR" sz="2000" kern="1200" dirty="0" smtClean="0">
              <a:solidFill>
                <a:sysClr val="window" lastClr="FFFFFF"/>
              </a:solidFill>
              <a:latin typeface="Calibri" panose="020F0502020204030204"/>
              <a:ea typeface="+mn-ea"/>
              <a:cs typeface="+mn-cs"/>
            </a:rPr>
            <a:t>     </a:t>
          </a:r>
          <a:r>
            <a:rPr lang="tr-TR" sz="2000" b="1" kern="1200" dirty="0" err="1" smtClean="0">
              <a:solidFill>
                <a:schemeClr val="tx2"/>
              </a:solidFill>
              <a:latin typeface="Calibri" panose="020F0502020204030204"/>
              <a:ea typeface="+mn-ea"/>
              <a:cs typeface="+mn-cs"/>
            </a:rPr>
            <a:t>Environmental</a:t>
          </a:r>
          <a:r>
            <a:rPr lang="tr-TR" sz="2000" b="1" kern="1200" dirty="0" smtClean="0">
              <a:solidFill>
                <a:schemeClr val="tx2"/>
              </a:solidFill>
              <a:latin typeface="Calibri" panose="020F0502020204030204"/>
              <a:ea typeface="+mn-ea"/>
              <a:cs typeface="+mn-cs"/>
            </a:rPr>
            <a:t> </a:t>
          </a:r>
          <a:r>
            <a:rPr lang="tr-TR" sz="2000" b="1" kern="1200" dirty="0" err="1" smtClean="0">
              <a:solidFill>
                <a:schemeClr val="tx2"/>
              </a:solidFill>
              <a:latin typeface="Calibri" panose="020F0502020204030204"/>
              <a:ea typeface="+mn-ea"/>
              <a:cs typeface="+mn-cs"/>
            </a:rPr>
            <a:t>protection</a:t>
          </a:r>
          <a:r>
            <a:rPr lang="tr-TR" sz="2000" b="1" kern="1200" dirty="0" smtClean="0">
              <a:solidFill>
                <a:schemeClr val="tx2"/>
              </a:solidFill>
              <a:latin typeface="Calibri" panose="020F0502020204030204"/>
              <a:ea typeface="+mn-ea"/>
              <a:cs typeface="+mn-cs"/>
            </a:rPr>
            <a:t> </a:t>
          </a:r>
          <a:r>
            <a:rPr lang="tr-TR" sz="2000" b="1" kern="1200" dirty="0" err="1" smtClean="0">
              <a:solidFill>
                <a:schemeClr val="tx2"/>
              </a:solidFill>
              <a:latin typeface="Calibri" panose="020F0502020204030204"/>
              <a:ea typeface="+mn-ea"/>
              <a:cs typeface="+mn-cs"/>
            </a:rPr>
            <a:t>and</a:t>
          </a:r>
          <a:r>
            <a:rPr lang="tr-TR" sz="2000" b="1" kern="1200" dirty="0" smtClean="0">
              <a:solidFill>
                <a:schemeClr val="tx2"/>
              </a:solidFill>
              <a:latin typeface="Calibri" panose="020F0502020204030204"/>
              <a:ea typeface="+mn-ea"/>
              <a:cs typeface="+mn-cs"/>
            </a:rPr>
            <a:t> </a:t>
          </a:r>
          <a:r>
            <a:rPr lang="tr-TR" sz="2000" b="1" kern="1200" dirty="0" err="1" smtClean="0">
              <a:solidFill>
                <a:schemeClr val="tx2"/>
              </a:solidFill>
              <a:latin typeface="Calibri" panose="020F0502020204030204"/>
              <a:ea typeface="+mn-ea"/>
              <a:cs typeface="+mn-cs"/>
            </a:rPr>
            <a:t>sustainable</a:t>
          </a:r>
          <a:r>
            <a:rPr lang="tr-TR" sz="2000" b="1" kern="1200" dirty="0" smtClean="0">
              <a:solidFill>
                <a:schemeClr val="tx2"/>
              </a:solidFill>
              <a:latin typeface="Calibri" panose="020F0502020204030204"/>
              <a:ea typeface="+mn-ea"/>
              <a:cs typeface="+mn-cs"/>
            </a:rPr>
            <a:t> </a:t>
          </a:r>
          <a:r>
            <a:rPr lang="tr-TR" sz="2000" b="1" kern="1200" dirty="0" err="1" smtClean="0">
              <a:solidFill>
                <a:schemeClr val="tx2"/>
              </a:solidFill>
              <a:latin typeface="Calibri" panose="020F0502020204030204"/>
              <a:ea typeface="+mn-ea"/>
              <a:cs typeface="+mn-cs"/>
            </a:rPr>
            <a:t>development</a:t>
          </a:r>
          <a:endParaRPr lang="tr-TR" sz="2000" b="1" kern="1200" dirty="0">
            <a:solidFill>
              <a:schemeClr val="tx2"/>
            </a:solidFill>
            <a:latin typeface="Calibri" panose="020F0502020204030204"/>
            <a:ea typeface="+mn-ea"/>
            <a:cs typeface="+mn-cs"/>
          </a:endParaRPr>
        </a:p>
      </dsp:txBody>
      <dsp:txXfrm>
        <a:off x="692708" y="45455"/>
        <a:ext cx="7873156" cy="731128"/>
      </dsp:txXfrm>
    </dsp:sp>
    <dsp:sp modelId="{40339629-C2D9-40D7-BC2A-8DD18E4604BC}">
      <dsp:nvSpPr>
        <dsp:cNvPr id="0" name=""/>
        <dsp:cNvSpPr/>
      </dsp:nvSpPr>
      <dsp:spPr>
        <a:xfrm>
          <a:off x="-90088" y="0"/>
          <a:ext cx="1565593" cy="1149882"/>
        </a:xfrm>
        <a:prstGeom prst="ellipse">
          <a:avLst/>
        </a:prstGeom>
        <a:blipFill rotWithShape="0">
          <a:blip xmlns:r="http://schemas.openxmlformats.org/officeDocument/2006/relationships" r:embed="rId2"/>
          <a:stretch>
            <a:fillRect/>
          </a:stretch>
        </a:blipFill>
        <a:ln w="12700" cap="flat" cmpd="sng" algn="ctr">
          <a:solidFill>
            <a:srgbClr val="5B9BD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B1EA5239-E537-4E7E-A18C-BF6F1CE0F426}">
      <dsp:nvSpPr>
        <dsp:cNvPr id="0" name=""/>
        <dsp:cNvSpPr/>
      </dsp:nvSpPr>
      <dsp:spPr>
        <a:xfrm>
          <a:off x="1201963" y="1360639"/>
          <a:ext cx="7273820" cy="679043"/>
        </a:xfrm>
        <a:prstGeom prst="rect">
          <a:avLst/>
        </a:prstGeom>
        <a:solidFill>
          <a:schemeClr val="accent6">
            <a:lumMod val="20000"/>
            <a:lumOff val="8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0334" tIns="50800" rIns="50800" bIns="50800" numCol="1" spcCol="1270" anchor="ctr" anchorCtr="0">
          <a:noAutofit/>
        </a:bodyPr>
        <a:lstStyle/>
        <a:p>
          <a:pPr lvl="0" algn="l" defTabSz="889000">
            <a:lnSpc>
              <a:spcPct val="90000"/>
            </a:lnSpc>
            <a:spcBef>
              <a:spcPct val="0"/>
            </a:spcBef>
            <a:spcAft>
              <a:spcPct val="35000"/>
            </a:spcAft>
          </a:pPr>
          <a:r>
            <a:rPr lang="tr-TR" sz="2000" kern="1200" dirty="0" smtClean="0">
              <a:solidFill>
                <a:sysClr val="window" lastClr="FFFFFF"/>
              </a:solidFill>
              <a:latin typeface="Calibri" panose="020F0502020204030204"/>
              <a:ea typeface="+mn-ea"/>
              <a:cs typeface="+mn-cs"/>
            </a:rPr>
            <a:t>                               </a:t>
          </a:r>
          <a:r>
            <a:rPr lang="tr-TR" sz="2000" b="1" kern="1200" dirty="0" err="1" smtClean="0">
              <a:solidFill>
                <a:schemeClr val="tx2"/>
              </a:solidFill>
              <a:latin typeface="Calibri" panose="020F0502020204030204"/>
              <a:ea typeface="+mn-ea"/>
              <a:cs typeface="+mn-cs"/>
            </a:rPr>
            <a:t>Equal</a:t>
          </a:r>
          <a:r>
            <a:rPr lang="tr-TR" sz="2000" b="1" kern="1200" dirty="0" smtClean="0">
              <a:solidFill>
                <a:schemeClr val="tx2"/>
              </a:solidFill>
              <a:latin typeface="Calibri" panose="020F0502020204030204"/>
              <a:ea typeface="+mn-ea"/>
              <a:cs typeface="+mn-cs"/>
            </a:rPr>
            <a:t> </a:t>
          </a:r>
          <a:r>
            <a:rPr lang="tr-TR" sz="2000" b="1" kern="1200" dirty="0" err="1" smtClean="0">
              <a:solidFill>
                <a:schemeClr val="tx2"/>
              </a:solidFill>
              <a:latin typeface="Calibri" panose="020F0502020204030204"/>
              <a:ea typeface="+mn-ea"/>
              <a:cs typeface="+mn-cs"/>
            </a:rPr>
            <a:t>opportunities</a:t>
          </a:r>
          <a:r>
            <a:rPr lang="tr-TR" sz="2000" b="1" kern="1200" dirty="0" smtClean="0">
              <a:solidFill>
                <a:schemeClr val="tx2"/>
              </a:solidFill>
              <a:latin typeface="Calibri" panose="020F0502020204030204"/>
              <a:ea typeface="+mn-ea"/>
              <a:cs typeface="+mn-cs"/>
            </a:rPr>
            <a:t> </a:t>
          </a:r>
          <a:r>
            <a:rPr lang="tr-TR" sz="2000" b="1" kern="1200" dirty="0" err="1" smtClean="0">
              <a:solidFill>
                <a:schemeClr val="tx2"/>
              </a:solidFill>
              <a:latin typeface="Calibri" panose="020F0502020204030204"/>
              <a:ea typeface="+mn-ea"/>
              <a:cs typeface="+mn-cs"/>
            </a:rPr>
            <a:t>and</a:t>
          </a:r>
          <a:r>
            <a:rPr lang="tr-TR" sz="2000" b="1" kern="1200" dirty="0" smtClean="0">
              <a:solidFill>
                <a:schemeClr val="tx2"/>
              </a:solidFill>
              <a:latin typeface="Calibri" panose="020F0502020204030204"/>
              <a:ea typeface="+mn-ea"/>
              <a:cs typeface="+mn-cs"/>
            </a:rPr>
            <a:t> </a:t>
          </a:r>
          <a:r>
            <a:rPr lang="tr-TR" sz="2000" b="1" kern="1200" dirty="0" err="1" smtClean="0">
              <a:solidFill>
                <a:schemeClr val="tx2"/>
              </a:solidFill>
              <a:latin typeface="Calibri" panose="020F0502020204030204"/>
              <a:ea typeface="+mn-ea"/>
              <a:cs typeface="+mn-cs"/>
            </a:rPr>
            <a:t>non-discrimination</a:t>
          </a:r>
          <a:endParaRPr lang="tr-TR" sz="2000" b="1" kern="1200" dirty="0">
            <a:solidFill>
              <a:schemeClr val="tx2"/>
            </a:solidFill>
            <a:latin typeface="Calibri" panose="020F0502020204030204"/>
            <a:ea typeface="+mn-ea"/>
            <a:cs typeface="+mn-cs"/>
          </a:endParaRPr>
        </a:p>
      </dsp:txBody>
      <dsp:txXfrm>
        <a:off x="1201963" y="1360639"/>
        <a:ext cx="7273820" cy="679043"/>
      </dsp:txXfrm>
    </dsp:sp>
    <dsp:sp modelId="{032AA2D8-154A-4D84-B8C1-44EA04B7B048}">
      <dsp:nvSpPr>
        <dsp:cNvPr id="0" name=""/>
        <dsp:cNvSpPr/>
      </dsp:nvSpPr>
      <dsp:spPr>
        <a:xfrm>
          <a:off x="767529" y="1099214"/>
          <a:ext cx="1540616" cy="1023662"/>
        </a:xfrm>
        <a:prstGeom prst="ellipse">
          <a:avLst/>
        </a:prstGeom>
        <a:blipFill rotWithShape="0">
          <a:blip xmlns:r="http://schemas.openxmlformats.org/officeDocument/2006/relationships" r:embed="rId3"/>
          <a:stretch>
            <a:fillRect/>
          </a:stretch>
        </a:blipFill>
        <a:ln w="12700" cap="flat" cmpd="sng" algn="ctr">
          <a:solidFill>
            <a:srgbClr val="5B9BD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31E60B21-1856-4CFF-8333-74CEDB5B3D42}">
      <dsp:nvSpPr>
        <dsp:cNvPr id="0" name=""/>
        <dsp:cNvSpPr/>
      </dsp:nvSpPr>
      <dsp:spPr>
        <a:xfrm>
          <a:off x="916587" y="2682227"/>
          <a:ext cx="7453983" cy="731128"/>
        </a:xfrm>
        <a:prstGeom prst="rect">
          <a:avLst/>
        </a:prstGeom>
        <a:solidFill>
          <a:schemeClr val="accent6">
            <a:lumMod val="20000"/>
            <a:lumOff val="80000"/>
          </a:scheme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0334" tIns="50800" rIns="50800" bIns="50800" numCol="1" spcCol="1270" anchor="ctr" anchorCtr="0">
          <a:noAutofit/>
        </a:bodyPr>
        <a:lstStyle/>
        <a:p>
          <a:pPr lvl="0" algn="l" defTabSz="889000">
            <a:lnSpc>
              <a:spcPct val="90000"/>
            </a:lnSpc>
            <a:spcBef>
              <a:spcPct val="0"/>
            </a:spcBef>
            <a:spcAft>
              <a:spcPct val="35000"/>
            </a:spcAft>
          </a:pPr>
          <a:r>
            <a:rPr lang="tr-TR" sz="2000" kern="1200" dirty="0" smtClean="0">
              <a:solidFill>
                <a:sysClr val="window" lastClr="FFFFFF"/>
              </a:solidFill>
              <a:latin typeface="Calibri" panose="020F0502020204030204"/>
              <a:ea typeface="+mn-ea"/>
              <a:cs typeface="+mn-cs"/>
            </a:rPr>
            <a:t>                          </a:t>
          </a:r>
          <a:r>
            <a:rPr lang="tr-TR" sz="2000" b="1" kern="1200" dirty="0" err="1" smtClean="0">
              <a:solidFill>
                <a:schemeClr val="tx2"/>
              </a:solidFill>
              <a:latin typeface="Calibri" panose="020F0502020204030204"/>
              <a:ea typeface="+mn-ea"/>
              <a:cs typeface="+mn-cs"/>
            </a:rPr>
            <a:t>Equality</a:t>
          </a:r>
          <a:r>
            <a:rPr lang="tr-TR" sz="2000" b="1" kern="1200" dirty="0" smtClean="0">
              <a:solidFill>
                <a:schemeClr val="tx2"/>
              </a:solidFill>
              <a:latin typeface="Calibri" panose="020F0502020204030204"/>
              <a:ea typeface="+mn-ea"/>
              <a:cs typeface="+mn-cs"/>
            </a:rPr>
            <a:t> </a:t>
          </a:r>
          <a:r>
            <a:rPr lang="tr-TR" sz="2000" b="1" kern="1200" dirty="0" err="1" smtClean="0">
              <a:solidFill>
                <a:schemeClr val="tx2"/>
              </a:solidFill>
              <a:latin typeface="Calibri" panose="020F0502020204030204"/>
              <a:ea typeface="+mn-ea"/>
              <a:cs typeface="+mn-cs"/>
            </a:rPr>
            <a:t>between</a:t>
          </a:r>
          <a:r>
            <a:rPr lang="tr-TR" sz="2000" b="1" kern="1200" dirty="0" smtClean="0">
              <a:solidFill>
                <a:schemeClr val="tx2"/>
              </a:solidFill>
              <a:latin typeface="Calibri" panose="020F0502020204030204"/>
              <a:ea typeface="+mn-ea"/>
              <a:cs typeface="+mn-cs"/>
            </a:rPr>
            <a:t> men </a:t>
          </a:r>
          <a:r>
            <a:rPr lang="tr-TR" sz="2000" b="1" kern="1200" dirty="0" err="1" smtClean="0">
              <a:solidFill>
                <a:schemeClr val="tx2"/>
              </a:solidFill>
              <a:latin typeface="Calibri" panose="020F0502020204030204"/>
              <a:ea typeface="+mn-ea"/>
              <a:cs typeface="+mn-cs"/>
            </a:rPr>
            <a:t>and</a:t>
          </a:r>
          <a:r>
            <a:rPr lang="tr-TR" sz="2000" b="1" kern="1200" dirty="0" smtClean="0">
              <a:solidFill>
                <a:schemeClr val="tx2"/>
              </a:solidFill>
              <a:latin typeface="Calibri" panose="020F0502020204030204"/>
              <a:ea typeface="+mn-ea"/>
              <a:cs typeface="+mn-cs"/>
            </a:rPr>
            <a:t> </a:t>
          </a:r>
          <a:r>
            <a:rPr lang="tr-TR" sz="2000" b="1" kern="1200" dirty="0" err="1" smtClean="0">
              <a:solidFill>
                <a:schemeClr val="tx2"/>
              </a:solidFill>
              <a:latin typeface="Calibri" panose="020F0502020204030204"/>
              <a:ea typeface="+mn-ea"/>
              <a:cs typeface="+mn-cs"/>
            </a:rPr>
            <a:t>women</a:t>
          </a:r>
          <a:endParaRPr lang="tr-TR" sz="2000" b="1" kern="1200" dirty="0">
            <a:solidFill>
              <a:schemeClr val="tx2"/>
            </a:solidFill>
            <a:latin typeface="Calibri" panose="020F0502020204030204"/>
            <a:ea typeface="+mn-ea"/>
            <a:cs typeface="+mn-cs"/>
          </a:endParaRPr>
        </a:p>
      </dsp:txBody>
      <dsp:txXfrm>
        <a:off x="916587" y="2682227"/>
        <a:ext cx="7453983" cy="731128"/>
      </dsp:txXfrm>
    </dsp:sp>
    <dsp:sp modelId="{6EBC73FA-D611-443F-BCA8-8A7BC821B3F9}">
      <dsp:nvSpPr>
        <dsp:cNvPr id="0" name=""/>
        <dsp:cNvSpPr/>
      </dsp:nvSpPr>
      <dsp:spPr>
        <a:xfrm>
          <a:off x="840376" y="2398007"/>
          <a:ext cx="1504352" cy="1001637"/>
        </a:xfrm>
        <a:prstGeom prst="ellipse">
          <a:avLst/>
        </a:prstGeom>
        <a:blipFill rotWithShape="0">
          <a:blip xmlns:r="http://schemas.openxmlformats.org/officeDocument/2006/relationships" r:embed="rId4"/>
          <a:stretch>
            <a:fillRect/>
          </a:stretch>
        </a:blipFill>
        <a:ln w="12700" cap="flat" cmpd="sng" algn="ctr">
          <a:solidFill>
            <a:srgbClr val="5B9BD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211C8107-C549-440C-AC15-6569D286A860}">
      <dsp:nvSpPr>
        <dsp:cNvPr id="0" name=""/>
        <dsp:cNvSpPr/>
      </dsp:nvSpPr>
      <dsp:spPr>
        <a:xfrm>
          <a:off x="692708" y="3994940"/>
          <a:ext cx="7873156" cy="731128"/>
        </a:xfrm>
        <a:prstGeom prst="rect">
          <a:avLst/>
        </a:prstGeom>
        <a:solidFill>
          <a:srgbClr val="92D050"/>
        </a:solidFill>
        <a:ln w="12700" cap="flat" cmpd="sng" algn="ctr">
          <a:solidFill>
            <a:srgbClr val="A5A5A5">
              <a:lumMod val="60000"/>
              <a:lumOff val="4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0334" tIns="96520" rIns="96520" bIns="96520" numCol="1" spcCol="1270" anchor="ctr" anchorCtr="0">
          <a:noAutofit/>
        </a:bodyPr>
        <a:lstStyle/>
        <a:p>
          <a:pPr lvl="0" algn="l" defTabSz="1689100">
            <a:lnSpc>
              <a:spcPct val="90000"/>
            </a:lnSpc>
            <a:spcBef>
              <a:spcPct val="0"/>
            </a:spcBef>
            <a:spcAft>
              <a:spcPct val="35000"/>
            </a:spcAft>
          </a:pPr>
          <a:r>
            <a:rPr lang="tr-TR" sz="3800" b="1" i="1" kern="1200" dirty="0" smtClean="0">
              <a:solidFill>
                <a:sysClr val="window" lastClr="FFFFFF"/>
              </a:solidFill>
              <a:latin typeface="Calibri" panose="020F0502020204030204"/>
              <a:ea typeface="+mn-ea"/>
              <a:cs typeface="+mn-cs"/>
            </a:rPr>
            <a:t>      New </a:t>
          </a:r>
          <a:r>
            <a:rPr lang="tr-TR" sz="3800" b="1" i="1" kern="1200" dirty="0" err="1" smtClean="0">
              <a:solidFill>
                <a:sysClr val="window" lastClr="FFFFFF"/>
              </a:solidFill>
              <a:latin typeface="Calibri" panose="020F0502020204030204"/>
              <a:ea typeface="+mn-ea"/>
              <a:cs typeface="+mn-cs"/>
            </a:rPr>
            <a:t>European</a:t>
          </a:r>
          <a:r>
            <a:rPr lang="tr-TR" sz="3800" b="1" i="1" kern="1200" dirty="0" smtClean="0">
              <a:solidFill>
                <a:sysClr val="window" lastClr="FFFFFF"/>
              </a:solidFill>
              <a:latin typeface="Calibri" panose="020F0502020204030204"/>
              <a:ea typeface="+mn-ea"/>
              <a:cs typeface="+mn-cs"/>
            </a:rPr>
            <a:t> </a:t>
          </a:r>
          <a:r>
            <a:rPr lang="tr-TR" sz="3800" b="1" i="1" kern="1200" dirty="0" err="1" smtClean="0">
              <a:solidFill>
                <a:sysClr val="window" lastClr="FFFFFF"/>
              </a:solidFill>
              <a:latin typeface="Calibri" panose="020F0502020204030204"/>
              <a:ea typeface="+mn-ea"/>
              <a:cs typeface="+mn-cs"/>
            </a:rPr>
            <a:t>Bauhaus</a:t>
          </a:r>
          <a:endParaRPr lang="tr-TR" sz="3800" b="1" i="1" kern="1200" dirty="0">
            <a:solidFill>
              <a:sysClr val="window" lastClr="FFFFFF"/>
            </a:solidFill>
            <a:latin typeface="Calibri" panose="020F0502020204030204"/>
            <a:ea typeface="+mn-ea"/>
            <a:cs typeface="+mn-cs"/>
          </a:endParaRPr>
        </a:p>
      </dsp:txBody>
      <dsp:txXfrm>
        <a:off x="692708" y="3994940"/>
        <a:ext cx="7873156" cy="731128"/>
      </dsp:txXfrm>
    </dsp:sp>
    <dsp:sp modelId="{E7D9A391-BF5C-4971-A236-EA3D3A04A9B2}">
      <dsp:nvSpPr>
        <dsp:cNvPr id="0" name=""/>
        <dsp:cNvSpPr/>
      </dsp:nvSpPr>
      <dsp:spPr>
        <a:xfrm>
          <a:off x="-54742" y="3327549"/>
          <a:ext cx="1494902" cy="1346026"/>
        </a:xfrm>
        <a:prstGeom prst="ellipse">
          <a:avLst/>
        </a:prstGeom>
        <a:blipFill rotWithShape="0">
          <a:blip xmlns:r="http://schemas.openxmlformats.org/officeDocument/2006/relationships" r:embed="rId5"/>
          <a:stretch>
            <a:fillRect/>
          </a:stretch>
        </a:blipFill>
        <a:ln w="12700" cap="flat" cmpd="sng" algn="ctr">
          <a:solidFill>
            <a:srgbClr val="5B9BD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pPr>
              <a:defRPr/>
            </a:pPr>
            <a:endParaRPr lang="en-GB"/>
          </a:p>
        </p:txBody>
      </p:sp>
      <p:sp>
        <p:nvSpPr>
          <p:cNvPr id="3" name="Veri Yer Tutucusu 2"/>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pPr>
              <a:defRPr/>
            </a:pPr>
            <a:fld id="{846AD403-72A0-4640-AD35-E7C3677CB999}" type="datetimeFigureOut">
              <a:rPr lang="en-GB"/>
              <a:pPr>
                <a:defRPr/>
              </a:pPr>
              <a:t>16/05/2023</a:t>
            </a:fld>
            <a:endParaRPr lang="en-GB"/>
          </a:p>
        </p:txBody>
      </p:sp>
      <p:sp>
        <p:nvSpPr>
          <p:cNvPr id="4" name="Altbilgi Yer Tutucusu 3"/>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pPr>
              <a:defRPr/>
            </a:pPr>
            <a:endParaRPr lang="en-GB"/>
          </a:p>
        </p:txBody>
      </p:sp>
      <p:sp>
        <p:nvSpPr>
          <p:cNvPr id="5" name="Slayt Numarası Yer Tutucusu 4"/>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pPr>
              <a:defRPr/>
            </a:pPr>
            <a:fld id="{28FFD6FD-129B-4758-906E-885D6221C8D6}" type="slidenum">
              <a:rPr lang="en-GB"/>
              <a:pPr>
                <a:defRPr/>
              </a:pPr>
              <a:t>‹#›</a:t>
            </a:fld>
            <a:endParaRPr lang="en-GB"/>
          </a:p>
        </p:txBody>
      </p:sp>
    </p:spTree>
    <p:extLst>
      <p:ext uri="{BB962C8B-B14F-4D97-AF65-F5344CB8AC3E}">
        <p14:creationId xmlns:p14="http://schemas.microsoft.com/office/powerpoint/2010/main" val="4301413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19413" cy="493713"/>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tr-TR"/>
          </a:p>
        </p:txBody>
      </p:sp>
      <p:sp>
        <p:nvSpPr>
          <p:cNvPr id="3" name="Veri Yer Tutucusu 2"/>
          <p:cNvSpPr>
            <a:spLocks noGrp="1"/>
          </p:cNvSpPr>
          <p:nvPr>
            <p:ph type="dt" idx="1"/>
          </p:nvPr>
        </p:nvSpPr>
        <p:spPr>
          <a:xfrm>
            <a:off x="3814763" y="0"/>
            <a:ext cx="2919412" cy="493713"/>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D37B9E84-2683-467E-BE04-F8F40662D0C2}" type="datetimeFigureOut">
              <a:rPr lang="tr-TR"/>
              <a:pPr>
                <a:defRPr/>
              </a:pPr>
              <a:t>16.05.2023</a:t>
            </a:fld>
            <a:endParaRPr lang="tr-TR"/>
          </a:p>
        </p:txBody>
      </p:sp>
      <p:sp>
        <p:nvSpPr>
          <p:cNvPr id="4" name="Slayt Görüntüsü Yer Tutucusu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 Yer Tutucusu 4"/>
          <p:cNvSpPr>
            <a:spLocks noGrp="1"/>
          </p:cNvSpPr>
          <p:nvPr>
            <p:ph type="body" sz="quarter" idx="3"/>
          </p:nvPr>
        </p:nvSpPr>
        <p:spPr>
          <a:xfrm>
            <a:off x="673100" y="4686300"/>
            <a:ext cx="5389563" cy="4440238"/>
          </a:xfrm>
          <a:prstGeom prst="rect">
            <a:avLst/>
          </a:prstGeom>
        </p:spPr>
        <p:txBody>
          <a:bodyPr vert="horz" lIns="91440" tIns="45720" rIns="91440" bIns="45720" rtlCol="0"/>
          <a:lstStyle/>
          <a:p>
            <a:pPr lvl="0"/>
            <a:r>
              <a:rPr lang="tr-TR" noProof="0"/>
              <a:t>Asıl metin stillerini düzenlemek için tıklatın</a:t>
            </a:r>
          </a:p>
          <a:p>
            <a:pPr lvl="1"/>
            <a:r>
              <a:rPr lang="tr-TR" noProof="0"/>
              <a:t>İkinci düzey</a:t>
            </a:r>
          </a:p>
          <a:p>
            <a:pPr lvl="2"/>
            <a:r>
              <a:rPr lang="tr-TR" noProof="0"/>
              <a:t>Üçüncü düzey</a:t>
            </a:r>
          </a:p>
          <a:p>
            <a:pPr lvl="3"/>
            <a:r>
              <a:rPr lang="tr-TR" noProof="0"/>
              <a:t>Dördüncü düzey</a:t>
            </a:r>
          </a:p>
          <a:p>
            <a:pPr lvl="4"/>
            <a:r>
              <a:rPr lang="tr-TR" noProof="0"/>
              <a:t>Beşinci düzey</a:t>
            </a:r>
          </a:p>
        </p:txBody>
      </p:sp>
      <p:sp>
        <p:nvSpPr>
          <p:cNvPr id="6" name="Altbilgi Yer Tutucusu 5"/>
          <p:cNvSpPr>
            <a:spLocks noGrp="1"/>
          </p:cNvSpPr>
          <p:nvPr>
            <p:ph type="ftr" sz="quarter" idx="4"/>
          </p:nvPr>
        </p:nvSpPr>
        <p:spPr>
          <a:xfrm>
            <a:off x="0" y="9371013"/>
            <a:ext cx="2919413" cy="493712"/>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tr-TR"/>
          </a:p>
        </p:txBody>
      </p:sp>
      <p:sp>
        <p:nvSpPr>
          <p:cNvPr id="7" name="Slayt Numarası Yer Tutucusu 6"/>
          <p:cNvSpPr>
            <a:spLocks noGrp="1"/>
          </p:cNvSpPr>
          <p:nvPr>
            <p:ph type="sldNum" sz="quarter" idx="5"/>
          </p:nvPr>
        </p:nvSpPr>
        <p:spPr>
          <a:xfrm>
            <a:off x="3814763" y="9371013"/>
            <a:ext cx="2919412" cy="49371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3368D6F0-F65B-4391-8628-4416B4CF52EB}" type="slidenum">
              <a:rPr lang="tr-TR" altLang="tr-TR"/>
              <a:pPr>
                <a:defRPr/>
              </a:pPr>
              <a:t>‹#›</a:t>
            </a:fld>
            <a:endParaRPr lang="tr-TR" altLang="tr-TR"/>
          </a:p>
        </p:txBody>
      </p:sp>
    </p:spTree>
    <p:extLst>
      <p:ext uri="{BB962C8B-B14F-4D97-AF65-F5344CB8AC3E}">
        <p14:creationId xmlns:p14="http://schemas.microsoft.com/office/powerpoint/2010/main" val="38447695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382C43C-875C-4E30-B4CD-8A35FCE3736E}" type="slidenum">
              <a:rPr lang="tr-TR" altLang="en-US" smtClean="0">
                <a:solidFill>
                  <a:srgbClr val="000000"/>
                </a:solidFill>
                <a:latin typeface="Times New Roman" panose="02020603050405020304" pitchFamily="18" charset="0"/>
              </a:rPr>
              <a:pPr/>
              <a:t>1</a:t>
            </a:fld>
            <a:endParaRPr lang="tr-TR" altLang="en-US">
              <a:solidFill>
                <a:srgbClr val="000000"/>
              </a:solidFill>
              <a:latin typeface="Times New Roman" panose="02020603050405020304" pitchFamily="18"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a:p>
        </p:txBody>
      </p:sp>
    </p:spTree>
    <p:extLst>
      <p:ext uri="{BB962C8B-B14F-4D97-AF65-F5344CB8AC3E}">
        <p14:creationId xmlns:p14="http://schemas.microsoft.com/office/powerpoint/2010/main" val="2983565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dirty="0"/>
          </a:p>
        </p:txBody>
      </p:sp>
    </p:spTree>
    <p:extLst>
      <p:ext uri="{BB962C8B-B14F-4D97-AF65-F5344CB8AC3E}">
        <p14:creationId xmlns:p14="http://schemas.microsoft.com/office/powerpoint/2010/main" val="2985850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dirty="0"/>
          </a:p>
        </p:txBody>
      </p:sp>
    </p:spTree>
    <p:extLst>
      <p:ext uri="{BB962C8B-B14F-4D97-AF65-F5344CB8AC3E}">
        <p14:creationId xmlns:p14="http://schemas.microsoft.com/office/powerpoint/2010/main" val="1102368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a:p>
        </p:txBody>
      </p:sp>
    </p:spTree>
    <p:extLst>
      <p:ext uri="{BB962C8B-B14F-4D97-AF65-F5344CB8AC3E}">
        <p14:creationId xmlns:p14="http://schemas.microsoft.com/office/powerpoint/2010/main" val="2310212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a:p>
        </p:txBody>
      </p:sp>
    </p:spTree>
    <p:extLst>
      <p:ext uri="{BB962C8B-B14F-4D97-AF65-F5344CB8AC3E}">
        <p14:creationId xmlns:p14="http://schemas.microsoft.com/office/powerpoint/2010/main" val="27466550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a:p>
        </p:txBody>
      </p:sp>
    </p:spTree>
    <p:extLst>
      <p:ext uri="{BB962C8B-B14F-4D97-AF65-F5344CB8AC3E}">
        <p14:creationId xmlns:p14="http://schemas.microsoft.com/office/powerpoint/2010/main" val="1624529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a:p>
        </p:txBody>
      </p:sp>
    </p:spTree>
    <p:extLst>
      <p:ext uri="{BB962C8B-B14F-4D97-AF65-F5344CB8AC3E}">
        <p14:creationId xmlns:p14="http://schemas.microsoft.com/office/powerpoint/2010/main" val="7467276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a:p>
        </p:txBody>
      </p:sp>
    </p:spTree>
    <p:extLst>
      <p:ext uri="{BB962C8B-B14F-4D97-AF65-F5344CB8AC3E}">
        <p14:creationId xmlns:p14="http://schemas.microsoft.com/office/powerpoint/2010/main" val="4268409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a:p>
        </p:txBody>
      </p:sp>
    </p:spTree>
    <p:extLst>
      <p:ext uri="{BB962C8B-B14F-4D97-AF65-F5344CB8AC3E}">
        <p14:creationId xmlns:p14="http://schemas.microsoft.com/office/powerpoint/2010/main" val="7614906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a:p>
        </p:txBody>
      </p:sp>
      <p:sp>
        <p:nvSpPr>
          <p:cNvPr id="80900"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1A1B6BE-3051-4F99-92EB-736EBA4C5886}" type="slidenum">
              <a:rPr lang="tr-TR" altLang="tr-TR" smtClean="0">
                <a:latin typeface="Times New Roman" panose="02020603050405020304" pitchFamily="18" charset="0"/>
              </a:rPr>
              <a:pPr>
                <a:spcBef>
                  <a:spcPct val="0"/>
                </a:spcBef>
              </a:pPr>
              <a:t>19</a:t>
            </a:fld>
            <a:endParaRPr lang="tr-TR" altLang="tr-TR">
              <a:latin typeface="Times New Roman" panose="02020603050405020304" pitchFamily="18" charset="0"/>
            </a:endParaRPr>
          </a:p>
        </p:txBody>
      </p:sp>
    </p:spTree>
    <p:extLst>
      <p:ext uri="{BB962C8B-B14F-4D97-AF65-F5344CB8AC3E}">
        <p14:creationId xmlns:p14="http://schemas.microsoft.com/office/powerpoint/2010/main" val="217368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a:p>
        </p:txBody>
      </p:sp>
    </p:spTree>
    <p:extLst>
      <p:ext uri="{BB962C8B-B14F-4D97-AF65-F5344CB8AC3E}">
        <p14:creationId xmlns:p14="http://schemas.microsoft.com/office/powerpoint/2010/main" val="3007350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a:p>
        </p:txBody>
      </p:sp>
    </p:spTree>
    <p:extLst>
      <p:ext uri="{BB962C8B-B14F-4D97-AF65-F5344CB8AC3E}">
        <p14:creationId xmlns:p14="http://schemas.microsoft.com/office/powerpoint/2010/main" val="784236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a:p>
        </p:txBody>
      </p:sp>
    </p:spTree>
    <p:extLst>
      <p:ext uri="{BB962C8B-B14F-4D97-AF65-F5344CB8AC3E}">
        <p14:creationId xmlns:p14="http://schemas.microsoft.com/office/powerpoint/2010/main" val="3790496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a:p>
        </p:txBody>
      </p:sp>
    </p:spTree>
    <p:extLst>
      <p:ext uri="{BB962C8B-B14F-4D97-AF65-F5344CB8AC3E}">
        <p14:creationId xmlns:p14="http://schemas.microsoft.com/office/powerpoint/2010/main" val="2878047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a:p>
        </p:txBody>
      </p:sp>
    </p:spTree>
    <p:extLst>
      <p:ext uri="{BB962C8B-B14F-4D97-AF65-F5344CB8AC3E}">
        <p14:creationId xmlns:p14="http://schemas.microsoft.com/office/powerpoint/2010/main" val="2729756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dirty="0"/>
          </a:p>
        </p:txBody>
      </p:sp>
    </p:spTree>
    <p:extLst>
      <p:ext uri="{BB962C8B-B14F-4D97-AF65-F5344CB8AC3E}">
        <p14:creationId xmlns:p14="http://schemas.microsoft.com/office/powerpoint/2010/main" val="176457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dirty="0"/>
          </a:p>
        </p:txBody>
      </p:sp>
    </p:spTree>
    <p:extLst>
      <p:ext uri="{BB962C8B-B14F-4D97-AF65-F5344CB8AC3E}">
        <p14:creationId xmlns:p14="http://schemas.microsoft.com/office/powerpoint/2010/main" val="3457601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27075" indent="-279400">
              <a:defRPr>
                <a:solidFill>
                  <a:schemeClr val="tx1"/>
                </a:solidFill>
                <a:latin typeface="Calibri" panose="020F0502020204030204" pitchFamily="34" charset="0"/>
                <a:cs typeface="Arial" panose="020B0604020202020204" pitchFamily="34" charset="0"/>
              </a:defRPr>
            </a:lvl2pPr>
            <a:lvl3pPr marL="1119188" indent="-223838">
              <a:defRPr>
                <a:solidFill>
                  <a:schemeClr val="tx1"/>
                </a:solidFill>
                <a:latin typeface="Calibri" panose="020F0502020204030204" pitchFamily="34" charset="0"/>
                <a:cs typeface="Arial" panose="020B0604020202020204" pitchFamily="34" charset="0"/>
              </a:defRPr>
            </a:lvl3pPr>
            <a:lvl4pPr marL="1566863" indent="-223838">
              <a:defRPr>
                <a:solidFill>
                  <a:schemeClr val="tx1"/>
                </a:solidFill>
                <a:latin typeface="Calibri" panose="020F0502020204030204" pitchFamily="34" charset="0"/>
                <a:cs typeface="Arial" panose="020B0604020202020204" pitchFamily="34" charset="0"/>
              </a:defRPr>
            </a:lvl4pPr>
            <a:lvl5pPr marL="2014538" indent="-223838">
              <a:defRPr>
                <a:solidFill>
                  <a:schemeClr val="tx1"/>
                </a:solidFill>
                <a:latin typeface="Calibri" panose="020F050202020403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82C43C-875C-4E30-B4CD-8A35FCE3736E}" type="slidenum">
              <a:rPr kumimoji="0" lang="tr-TR"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tr-TR"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3288"/>
            <a:endParaRPr lang="tr-TR" altLang="tr-TR" dirty="0"/>
          </a:p>
        </p:txBody>
      </p:sp>
    </p:spTree>
    <p:extLst>
      <p:ext uri="{BB962C8B-B14F-4D97-AF65-F5344CB8AC3E}">
        <p14:creationId xmlns:p14="http://schemas.microsoft.com/office/powerpoint/2010/main" val="749892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şlık Slaydı">
    <p:spTree>
      <p:nvGrpSpPr>
        <p:cNvPr id="1" name=""/>
        <p:cNvGrpSpPr/>
        <p:nvPr/>
      </p:nvGrpSpPr>
      <p:grpSpPr>
        <a:xfrm>
          <a:off x="0" y="0"/>
          <a:ext cx="0" cy="0"/>
          <a:chOff x="0" y="0"/>
          <a:chExt cx="0" cy="0"/>
        </a:xfrm>
      </p:grpSpPr>
      <p:sp>
        <p:nvSpPr>
          <p:cNvPr id="2" name="Veri Yer Tutucusu 3"/>
          <p:cNvSpPr>
            <a:spLocks noGrp="1"/>
          </p:cNvSpPr>
          <p:nvPr>
            <p:ph type="dt" sz="half" idx="2"/>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3"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Tree>
    <p:extLst>
      <p:ext uri="{BB962C8B-B14F-4D97-AF65-F5344CB8AC3E}">
        <p14:creationId xmlns:p14="http://schemas.microsoft.com/office/powerpoint/2010/main" val="3324111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143000"/>
          </a:xfrm>
          <a:prstGeom prst="rect">
            <a:avLst/>
          </a:prstGeom>
        </p:spPr>
        <p:txBody>
          <a:bodyPr/>
          <a:lstStyle/>
          <a:p>
            <a:r>
              <a:rPr lang="tr-TR"/>
              <a:t>Asıl başlık stili için tıklatın</a:t>
            </a:r>
          </a:p>
        </p:txBody>
      </p:sp>
      <p:sp>
        <p:nvSpPr>
          <p:cNvPr id="3" name="Dikey Metin Yer Tutucusu 2"/>
          <p:cNvSpPr>
            <a:spLocks noGrp="1"/>
          </p:cNvSpPr>
          <p:nvPr>
            <p:ph type="body" orient="vert" idx="1"/>
          </p:nvPr>
        </p:nvSpPr>
        <p:spPr>
          <a:xfrm>
            <a:off x="457200" y="1600200"/>
            <a:ext cx="8229600" cy="4525963"/>
          </a:xfrm>
          <a:prstGeom prst="rect">
            <a:avLst/>
          </a:prstGeo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3"/>
          <p:cNvSpPr>
            <a:spLocks noGrp="1"/>
          </p:cNvSpPr>
          <p:nvPr>
            <p:ph type="dt" sz="half" idx="2"/>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8"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Tree>
    <p:extLst>
      <p:ext uri="{BB962C8B-B14F-4D97-AF65-F5344CB8AC3E}">
        <p14:creationId xmlns:p14="http://schemas.microsoft.com/office/powerpoint/2010/main" val="624317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a:prstGeom prst="rect">
            <a:avLst/>
          </a:prstGeo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457200" y="274638"/>
            <a:ext cx="6019800" cy="5851525"/>
          </a:xfrm>
          <a:prstGeom prst="rect">
            <a:avLst/>
          </a:prstGeo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3"/>
          <p:cNvSpPr>
            <a:spLocks noGrp="1"/>
          </p:cNvSpPr>
          <p:nvPr>
            <p:ph type="dt" sz="half" idx="2"/>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8"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Tree>
    <p:extLst>
      <p:ext uri="{BB962C8B-B14F-4D97-AF65-F5344CB8AC3E}">
        <p14:creationId xmlns:p14="http://schemas.microsoft.com/office/powerpoint/2010/main" val="173936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lvl1pPr>
              <a:defRPr sz="2800">
                <a:latin typeface="Arial" panose="020B0604020202020204" pitchFamily="34" charset="0"/>
              </a:defRPr>
            </a:lvl1pPr>
          </a:lstStyle>
          <a:p>
            <a:r>
              <a:rPr lang="tr-TR" dirty="0"/>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dirty="0"/>
              <a:t>Asıl alt başlık stilini düzenlemek için tıklatın</a:t>
            </a:r>
          </a:p>
        </p:txBody>
      </p:sp>
      <p:sp>
        <p:nvSpPr>
          <p:cNvPr id="7" name="Veri Yer Tutucusu 3"/>
          <p:cNvSpPr>
            <a:spLocks noGrp="1"/>
          </p:cNvSpPr>
          <p:nvPr>
            <p:ph type="dt" sz="half" idx="2"/>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8"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Tree>
    <p:extLst>
      <p:ext uri="{BB962C8B-B14F-4D97-AF65-F5344CB8AC3E}">
        <p14:creationId xmlns:p14="http://schemas.microsoft.com/office/powerpoint/2010/main" val="1045399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şlık ve İçerik">
    <p:spTree>
      <p:nvGrpSpPr>
        <p:cNvPr id="1" name=""/>
        <p:cNvGrpSpPr/>
        <p:nvPr/>
      </p:nvGrpSpPr>
      <p:grpSpPr>
        <a:xfrm>
          <a:off x="0" y="0"/>
          <a:ext cx="0" cy="0"/>
          <a:chOff x="0" y="0"/>
          <a:chExt cx="0" cy="0"/>
        </a:xfrm>
      </p:grpSpPr>
      <p:sp>
        <p:nvSpPr>
          <p:cNvPr id="2" name="Veri Yer Tutucusu 3"/>
          <p:cNvSpPr>
            <a:spLocks noGrp="1"/>
          </p:cNvSpPr>
          <p:nvPr>
            <p:ph type="dt" sz="half" idx="2"/>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3"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Tree>
    <p:extLst>
      <p:ext uri="{BB962C8B-B14F-4D97-AF65-F5344CB8AC3E}">
        <p14:creationId xmlns:p14="http://schemas.microsoft.com/office/powerpoint/2010/main" val="3460817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ölüm Üstbilgisi">
    <p:spTree>
      <p:nvGrpSpPr>
        <p:cNvPr id="1" name=""/>
        <p:cNvGrpSpPr/>
        <p:nvPr/>
      </p:nvGrpSpPr>
      <p:grpSpPr>
        <a:xfrm>
          <a:off x="0" y="0"/>
          <a:ext cx="0" cy="0"/>
          <a:chOff x="0" y="0"/>
          <a:chExt cx="0" cy="0"/>
        </a:xfrm>
      </p:grpSpPr>
      <p:sp>
        <p:nvSpPr>
          <p:cNvPr id="2" name="Veri Yer Tutucusu 3"/>
          <p:cNvSpPr>
            <a:spLocks noGrp="1"/>
          </p:cNvSpPr>
          <p:nvPr>
            <p:ph type="dt" sz="half" idx="2"/>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3"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Tree>
    <p:extLst>
      <p:ext uri="{BB962C8B-B14F-4D97-AF65-F5344CB8AC3E}">
        <p14:creationId xmlns:p14="http://schemas.microsoft.com/office/powerpoint/2010/main" val="1360785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143000"/>
          </a:xfrm>
          <a:prstGeom prst="rect">
            <a:avLst/>
          </a:prstGeom>
        </p:spPr>
        <p:txBody>
          <a:bodyPr/>
          <a:lstStyle/>
          <a:p>
            <a:r>
              <a:rPr lang="tr-TR" dirty="0"/>
              <a:t>Asıl başlık stili için tıklatın</a:t>
            </a:r>
          </a:p>
        </p:txBody>
      </p:sp>
      <p:sp>
        <p:nvSpPr>
          <p:cNvPr id="3" name="İçerik Yer Tutucus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İçerik Yer Tutucus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10" name="Veri Yer Tutucusu 3"/>
          <p:cNvSpPr>
            <a:spLocks noGrp="1"/>
          </p:cNvSpPr>
          <p:nvPr>
            <p:ph type="dt" sz="half" idx="10"/>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11"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Tree>
    <p:extLst>
      <p:ext uri="{BB962C8B-B14F-4D97-AF65-F5344CB8AC3E}">
        <p14:creationId xmlns:p14="http://schemas.microsoft.com/office/powerpoint/2010/main" val="57928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143000"/>
          </a:xfrm>
          <a:prstGeom prst="rect">
            <a:avLst/>
          </a:prstGeom>
        </p:spPr>
        <p:txBody>
          <a:bodyPr/>
          <a:lstStyle>
            <a:lvl1pPr>
              <a:defRPr/>
            </a:lvl1pPr>
          </a:lstStyle>
          <a:p>
            <a:r>
              <a:rPr lang="tr-TR"/>
              <a:t>Asıl başlık stili için tıklatın</a:t>
            </a:r>
          </a:p>
        </p:txBody>
      </p:sp>
      <p:sp>
        <p:nvSpPr>
          <p:cNvPr id="3" name="Metin Yer Tutucusu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İçerik Yer Tutucus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İçerik Yer Tutucus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10" name="Veri Yer Tutucusu 3"/>
          <p:cNvSpPr>
            <a:spLocks noGrp="1"/>
          </p:cNvSpPr>
          <p:nvPr>
            <p:ph type="dt" sz="half" idx="10"/>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11" name="Altbilgi Yer Tutucusu 4"/>
          <p:cNvSpPr>
            <a:spLocks noGrp="1"/>
          </p:cNvSpPr>
          <p:nvPr>
            <p:ph type="ftr" sz="quarter" idx="11"/>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Tree>
    <p:extLst>
      <p:ext uri="{BB962C8B-B14F-4D97-AF65-F5344CB8AC3E}">
        <p14:creationId xmlns:p14="http://schemas.microsoft.com/office/powerpoint/2010/main" val="5327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143000"/>
          </a:xfrm>
          <a:prstGeom prst="rect">
            <a:avLst/>
          </a:prstGeom>
        </p:spPr>
        <p:txBody>
          <a:bodyPr/>
          <a:lstStyle/>
          <a:p>
            <a:r>
              <a:rPr lang="tr-TR"/>
              <a:t>Asıl başlık stili için tıklatın</a:t>
            </a:r>
          </a:p>
        </p:txBody>
      </p:sp>
      <p:sp>
        <p:nvSpPr>
          <p:cNvPr id="8" name="Veri Yer Tutucusu 3"/>
          <p:cNvSpPr>
            <a:spLocks noGrp="1"/>
          </p:cNvSpPr>
          <p:nvPr>
            <p:ph type="dt" sz="half" idx="2"/>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9"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Tree>
    <p:extLst>
      <p:ext uri="{BB962C8B-B14F-4D97-AF65-F5344CB8AC3E}">
        <p14:creationId xmlns:p14="http://schemas.microsoft.com/office/powerpoint/2010/main" val="429477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5" name="Veri Yer Tutucusu 3"/>
          <p:cNvSpPr>
            <a:spLocks noGrp="1"/>
          </p:cNvSpPr>
          <p:nvPr>
            <p:ph type="dt" sz="half" idx="2"/>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6"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Tree>
    <p:extLst>
      <p:ext uri="{BB962C8B-B14F-4D97-AF65-F5344CB8AC3E}">
        <p14:creationId xmlns:p14="http://schemas.microsoft.com/office/powerpoint/2010/main" val="1678366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a:prstGeom prst="rect">
            <a:avLst/>
          </a:prstGeom>
        </p:spPr>
        <p:txBody>
          <a:bodyPr anchor="b"/>
          <a:lstStyle>
            <a:lvl1pPr algn="l">
              <a:defRPr sz="2000" b="1"/>
            </a:lvl1pPr>
          </a:lstStyle>
          <a:p>
            <a:r>
              <a:rPr lang="tr-TR"/>
              <a:t>Asıl başlık stili için tıklatın</a:t>
            </a:r>
          </a:p>
        </p:txBody>
      </p:sp>
      <p:sp>
        <p:nvSpPr>
          <p:cNvPr id="3" name="İçerik Yer Tutucus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8" name="Veri Yer Tutucusu 3"/>
          <p:cNvSpPr>
            <a:spLocks noGrp="1"/>
          </p:cNvSpPr>
          <p:nvPr>
            <p:ph type="dt" sz="half" idx="10"/>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9"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Tree>
    <p:extLst>
      <p:ext uri="{BB962C8B-B14F-4D97-AF65-F5344CB8AC3E}">
        <p14:creationId xmlns:p14="http://schemas.microsoft.com/office/powerpoint/2010/main" val="3158829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a:prstGeom prst="rect">
            <a:avLst/>
          </a:prstGeom>
        </p:spPr>
        <p:txBody>
          <a:bodyPr anchor="b"/>
          <a:lstStyle>
            <a:lvl1pPr algn="l">
              <a:defRPr sz="2000" b="1"/>
            </a:lvl1pPr>
          </a:lstStyle>
          <a:p>
            <a:r>
              <a:rPr lang="tr-TR"/>
              <a:t>Asıl başlık stili için tıklatın</a:t>
            </a:r>
          </a:p>
        </p:txBody>
      </p:sp>
      <p:sp>
        <p:nvSpPr>
          <p:cNvPr id="3" name="Resim Yer Tutucusu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Metin Yer Tutucusu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7" name="Slayt Numarası Yer Tutucusu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B1014E4-0E87-43A3-9BB6-243A5B339EE2}" type="slidenum">
              <a:rPr lang="tr-TR" altLang="tr-TR"/>
              <a:pPr>
                <a:defRPr/>
              </a:pPr>
              <a:t>‹#›</a:t>
            </a:fld>
            <a:endParaRPr lang="tr-TR" altLang="tr-TR"/>
          </a:p>
        </p:txBody>
      </p:sp>
      <p:sp>
        <p:nvSpPr>
          <p:cNvPr id="8" name="Veri Yer Tutucusu 3"/>
          <p:cNvSpPr>
            <a:spLocks noGrp="1"/>
          </p:cNvSpPr>
          <p:nvPr>
            <p:ph type="dt" sz="half" idx="13"/>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9"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Tree>
    <p:extLst>
      <p:ext uri="{BB962C8B-B14F-4D97-AF65-F5344CB8AC3E}">
        <p14:creationId xmlns:p14="http://schemas.microsoft.com/office/powerpoint/2010/main" val="2516302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4"/>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465263" y="104775"/>
            <a:ext cx="7442200" cy="10302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1"/>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6380163"/>
            <a:ext cx="9144000" cy="793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Picture 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0" y="1200559"/>
            <a:ext cx="9144000" cy="873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 name="Picture 3"/>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362200" y="1279911"/>
            <a:ext cx="6781800" cy="5013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 name="Picture 4"/>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407988" y="1364866"/>
            <a:ext cx="8499476" cy="480772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Veri Yer Tutucusu 3"/>
          <p:cNvSpPr>
            <a:spLocks noGrp="1"/>
          </p:cNvSpPr>
          <p:nvPr>
            <p:ph type="dt" sz="half" idx="2"/>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10.01.2023</a:t>
            </a:r>
            <a:endParaRPr lang="tr-TR" dirty="0">
              <a:solidFill>
                <a:prstClr val="black">
                  <a:tint val="75000"/>
                </a:prstClr>
              </a:solidFill>
            </a:endParaRPr>
          </a:p>
        </p:txBody>
      </p:sp>
      <p:sp>
        <p:nvSpPr>
          <p:cNvPr id="11"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smtClean="0"/>
              <a:t>Sınır Ötesi İşbirliği Daire Başkanlığı </a:t>
            </a:r>
            <a:endParaRPr lang="tr-TR" dirty="0"/>
          </a:p>
        </p:txBody>
      </p:sp>
      <p:sp>
        <p:nvSpPr>
          <p:cNvPr id="18" name="object 2">
            <a:extLst>
              <a:ext uri="{FF2B5EF4-FFF2-40B4-BE49-F238E27FC236}">
                <a16:creationId xmlns:a16="http://schemas.microsoft.com/office/drawing/2014/main" id="{662D07CC-E8EF-47AC-9A3A-BAD86A1AD8CA}"/>
              </a:ext>
            </a:extLst>
          </p:cNvPr>
          <p:cNvSpPr txBox="1"/>
          <p:nvPr userDrawn="1"/>
        </p:nvSpPr>
        <p:spPr>
          <a:xfrm>
            <a:off x="48717" y="1850580"/>
            <a:ext cx="289823" cy="3999229"/>
          </a:xfrm>
          <a:prstGeom prst="rect">
            <a:avLst/>
          </a:prstGeom>
        </p:spPr>
        <p:txBody>
          <a:bodyPr vert="vert270" wrap="square" lIns="0" tIns="12700" rIns="0" bIns="0" rtlCol="0">
            <a:spAutoFit/>
          </a:bodyPr>
          <a:lstStyle/>
          <a:p>
            <a:pPr algn="ctr">
              <a:lnSpc>
                <a:spcPct val="100000"/>
              </a:lnSpc>
              <a:spcBef>
                <a:spcPts val="100"/>
              </a:spcBef>
            </a:pPr>
            <a:r>
              <a:rPr sz="900" i="0" spc="15" dirty="0">
                <a:solidFill>
                  <a:srgbClr val="ED1E36"/>
                </a:solidFill>
                <a:latin typeface="Avenir Book" panose="02000503020000020003" pitchFamily="2" charset="0"/>
                <a:cs typeface="Avenir-LightOblique"/>
              </a:rPr>
              <a:t>Mali İşbirliği </a:t>
            </a:r>
            <a:r>
              <a:rPr sz="900" i="0" spc="10" dirty="0">
                <a:solidFill>
                  <a:srgbClr val="ED1E36"/>
                </a:solidFill>
                <a:latin typeface="Avenir Book" panose="02000503020000020003" pitchFamily="2" charset="0"/>
                <a:cs typeface="Avenir-LightOblique"/>
              </a:rPr>
              <a:t>ve Proje </a:t>
            </a:r>
            <a:r>
              <a:rPr sz="900" i="0" spc="15" dirty="0">
                <a:solidFill>
                  <a:srgbClr val="ED1E36"/>
                </a:solidFill>
                <a:latin typeface="Avenir Book" panose="02000503020000020003" pitchFamily="2" charset="0"/>
                <a:cs typeface="Avenir-LightOblique"/>
              </a:rPr>
              <a:t>Uygulama Genel</a:t>
            </a:r>
            <a:r>
              <a:rPr sz="900" i="0" spc="195" dirty="0">
                <a:solidFill>
                  <a:srgbClr val="ED1E36"/>
                </a:solidFill>
                <a:latin typeface="Avenir Book" panose="02000503020000020003" pitchFamily="2" charset="0"/>
                <a:cs typeface="Avenir-LightOblique"/>
              </a:rPr>
              <a:t> </a:t>
            </a:r>
            <a:r>
              <a:rPr sz="900" i="0" spc="20" dirty="0">
                <a:solidFill>
                  <a:srgbClr val="ED1E36"/>
                </a:solidFill>
                <a:latin typeface="Avenir Book" panose="02000503020000020003" pitchFamily="2" charset="0"/>
                <a:cs typeface="Avenir-LightOblique"/>
              </a:rPr>
              <a:t>Müdürlüğü</a:t>
            </a:r>
            <a:endParaRPr sz="900" i="0" dirty="0">
              <a:latin typeface="Avenir Book" panose="02000503020000020003" pitchFamily="2" charset="0"/>
              <a:cs typeface="Avenir-LightOblique"/>
            </a:endParaRPr>
          </a:p>
          <a:p>
            <a:pPr algn="ctr">
              <a:lnSpc>
                <a:spcPct val="100000"/>
              </a:lnSpc>
              <a:spcBef>
                <a:spcPts val="120"/>
              </a:spcBef>
            </a:pPr>
            <a:r>
              <a:rPr sz="900" i="0" spc="15" dirty="0">
                <a:solidFill>
                  <a:srgbClr val="0558A6"/>
                </a:solidFill>
                <a:latin typeface="Avenir Book" panose="02000503020000020003" pitchFamily="2" charset="0"/>
                <a:cs typeface="Avenir-LightOblique"/>
              </a:rPr>
              <a:t>Directorate General </a:t>
            </a:r>
            <a:r>
              <a:rPr sz="900" i="0" spc="10" dirty="0">
                <a:solidFill>
                  <a:srgbClr val="0558A6"/>
                </a:solidFill>
                <a:latin typeface="Avenir Book" panose="02000503020000020003" pitchFamily="2" charset="0"/>
                <a:cs typeface="Avenir-LightOblique"/>
              </a:rPr>
              <a:t>for </a:t>
            </a:r>
            <a:r>
              <a:rPr sz="900" i="0" spc="15" dirty="0">
                <a:solidFill>
                  <a:srgbClr val="0558A6"/>
                </a:solidFill>
                <a:latin typeface="Avenir Book" panose="02000503020000020003" pitchFamily="2" charset="0"/>
                <a:cs typeface="Avenir-LightOblique"/>
              </a:rPr>
              <a:t>Financial Cooperation </a:t>
            </a:r>
            <a:r>
              <a:rPr sz="900" i="0" spc="10" dirty="0">
                <a:solidFill>
                  <a:srgbClr val="0558A6"/>
                </a:solidFill>
                <a:latin typeface="Avenir Book" panose="02000503020000020003" pitchFamily="2" charset="0"/>
                <a:cs typeface="Avenir-LightOblique"/>
              </a:rPr>
              <a:t>and </a:t>
            </a:r>
            <a:r>
              <a:rPr sz="900" i="0" spc="15" dirty="0">
                <a:solidFill>
                  <a:srgbClr val="0558A6"/>
                </a:solidFill>
                <a:latin typeface="Avenir Book" panose="02000503020000020003" pitchFamily="2" charset="0"/>
                <a:cs typeface="Avenir-LightOblique"/>
              </a:rPr>
              <a:t>Project</a:t>
            </a:r>
            <a:r>
              <a:rPr sz="900" i="0" spc="245" dirty="0">
                <a:solidFill>
                  <a:srgbClr val="0558A6"/>
                </a:solidFill>
                <a:latin typeface="Avenir Book" panose="02000503020000020003" pitchFamily="2" charset="0"/>
                <a:cs typeface="Avenir-LightOblique"/>
              </a:rPr>
              <a:t> </a:t>
            </a:r>
            <a:r>
              <a:rPr sz="900" i="0" spc="20" dirty="0">
                <a:solidFill>
                  <a:srgbClr val="0558A6"/>
                </a:solidFill>
                <a:latin typeface="Avenir Book" panose="02000503020000020003" pitchFamily="2" charset="0"/>
                <a:cs typeface="Avenir-LightOblique"/>
              </a:rPr>
              <a:t>Implementation</a:t>
            </a:r>
            <a:endParaRPr sz="900" i="0" dirty="0">
              <a:latin typeface="Avenir Book" panose="02000503020000020003" pitchFamily="2" charset="0"/>
              <a:cs typeface="Avenir-LightOblique"/>
            </a:endParaRPr>
          </a:p>
        </p:txBody>
      </p:sp>
      <p:pic>
        <p:nvPicPr>
          <p:cNvPr id="22" name="Picture 2"/>
          <p:cNvPicPr>
            <a:picLocks noChangeAspect="1" noChangeArrowheads="1"/>
          </p:cNvPicPr>
          <p:nvPr userDrawn="1"/>
        </p:nvPicPr>
        <p:blipFill>
          <a:blip r:embed="rId19" cstate="print">
            <a:extLst>
              <a:ext uri="{28A0092B-C50C-407E-A947-70E740481C1C}">
                <a14:useLocalDpi xmlns:a14="http://schemas.microsoft.com/office/drawing/2010/main" val="0"/>
              </a:ext>
            </a:extLst>
          </a:blip>
          <a:stretch>
            <a:fillRect/>
          </a:stretch>
        </p:blipFill>
        <p:spPr bwMode="auto">
          <a:xfrm>
            <a:off x="264476" y="12650"/>
            <a:ext cx="1104701" cy="1196311"/>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708"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hyperlink" Target="https://ec.europa.eu/commission/presscorner/detail/en/IP_23_203" TargetMode="External"/><Relationship Id="rId5" Type="http://schemas.openxmlformats.org/officeDocument/2006/relationships/hyperlink" Target="https://new-european-bauhaus.europa.eu/new-european-bauhaus-progress-report_en" TargetMode="Externa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hyperlink" Target="https://new-european-bauhaus.europa.eu/about/dashboard_en" TargetMode="Externa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7.jpeg"/><Relationship Id="rId7" Type="http://schemas.openxmlformats.org/officeDocument/2006/relationships/diagramQuickStyle" Target="../diagrams/quickStyle1.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8.jpg"/><Relationship Id="rId9" Type="http://schemas.microsoft.com/office/2007/relationships/diagramDrawing" Target="../diagrams/drawing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4.jp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hyperlink" Target="http://www.archdaily.co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7.jpeg"/><Relationship Id="rId1" Type="http://schemas.openxmlformats.org/officeDocument/2006/relationships/slideLayout" Target="../slideLayouts/slideLayout12.xml"/><Relationship Id="rId5" Type="http://schemas.openxmlformats.org/officeDocument/2006/relationships/hyperlink" Target="http://cbc.ab.gov.tr/" TargetMode="External"/><Relationship Id="rId4" Type="http://schemas.openxmlformats.org/officeDocument/2006/relationships/hyperlink" Target="http://blacksea-cbc.net/"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hyperlink" Target="http://www.cbc.ab.gov.tr/" TargetMode="External"/><Relationship Id="rId7"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mailto:ncp@ab.gov.tr" TargetMode="External"/><Relationship Id="rId5" Type="http://schemas.openxmlformats.org/officeDocument/2006/relationships/hyperlink" Target="mailto:cbcbsb@ab.gov.tr" TargetMode="External"/><Relationship Id="rId4" Type="http://schemas.openxmlformats.org/officeDocument/2006/relationships/hyperlink" Target="http://www.blacksea-cbc.ne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g"/></Relationships>
</file>

<file path=ppt/slides/_rels/slide3.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notesSlide" Target="../notesSlides/notesSlide3.xml"/><Relationship Id="rId7"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1.jpg"/><Relationship Id="rId5" Type="http://schemas.openxmlformats.org/officeDocument/2006/relationships/image" Target="../media/image8.jp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pn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hyperlink" Target="https://new-european-bauhaus.europa.eu/index_en" TargetMode="Externa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hyperlink" Target="https://new-european-bauhaus.europa.eu/index_en" TargetMode="Externa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9512" y="1404910"/>
            <a:ext cx="8713663" cy="4613571"/>
          </a:xfrm>
          <a:prstGeom prst="rect">
            <a:avLst/>
          </a:prstGeom>
          <a:noFill/>
        </p:spPr>
        <p:txBody>
          <a:bodyPr wrap="square">
            <a:spAutoFit/>
          </a:bodyPr>
          <a:lstStyle/>
          <a:p>
            <a:pPr algn="ctr">
              <a:spcBef>
                <a:spcPct val="20000"/>
              </a:spcBef>
              <a:defRPr/>
            </a:pPr>
            <a:endParaRPr lang="tr-TR" sz="2000" b="1" spc="-150" dirty="0">
              <a:solidFill>
                <a:schemeClr val="tx2"/>
              </a:solidFill>
              <a:latin typeface="Arial" panose="020B0604020202020204" pitchFamily="34" charset="0"/>
            </a:endParaRPr>
          </a:p>
          <a:p>
            <a:pPr algn="ctr">
              <a:spcBef>
                <a:spcPts val="0"/>
              </a:spcBef>
              <a:spcAft>
                <a:spcPts val="600"/>
              </a:spcAft>
              <a:defRPr/>
            </a:pPr>
            <a:r>
              <a:rPr lang="tr-TR" sz="3200" b="1" spc="-150" dirty="0">
                <a:solidFill>
                  <a:schemeClr val="tx2"/>
                </a:solidFill>
                <a:latin typeface="+mn-lt"/>
              </a:rPr>
              <a:t>INTERREG NEXT </a:t>
            </a:r>
            <a:r>
              <a:rPr lang="tr-TR" sz="3200" b="1" spc="-150" dirty="0" smtClean="0">
                <a:solidFill>
                  <a:schemeClr val="tx2"/>
                </a:solidFill>
                <a:latin typeface="+mn-lt"/>
              </a:rPr>
              <a:t>BLACK SEA BASIN CROSS-BORDER COOPERATION PROGRAMME </a:t>
            </a:r>
          </a:p>
          <a:p>
            <a:pPr algn="ctr">
              <a:spcBef>
                <a:spcPct val="20000"/>
              </a:spcBef>
              <a:defRPr/>
            </a:pPr>
            <a:r>
              <a:rPr lang="tr-TR" sz="3200" b="1" spc="-150" dirty="0" smtClean="0">
                <a:solidFill>
                  <a:schemeClr val="tx2"/>
                </a:solidFill>
                <a:latin typeface="+mn-lt"/>
              </a:rPr>
              <a:t>First Call </a:t>
            </a:r>
            <a:r>
              <a:rPr lang="tr-TR" sz="3200" b="1" spc="-150" dirty="0" err="1" smtClean="0">
                <a:solidFill>
                  <a:schemeClr val="tx2"/>
                </a:solidFill>
                <a:latin typeface="+mn-lt"/>
              </a:rPr>
              <a:t>for</a:t>
            </a:r>
            <a:r>
              <a:rPr lang="tr-TR" sz="3200" b="1" spc="-150" dirty="0" smtClean="0">
                <a:solidFill>
                  <a:schemeClr val="tx2"/>
                </a:solidFill>
                <a:latin typeface="+mn-lt"/>
              </a:rPr>
              <a:t> </a:t>
            </a:r>
            <a:r>
              <a:rPr lang="tr-TR" sz="3200" b="1" spc="-150" dirty="0">
                <a:solidFill>
                  <a:schemeClr val="tx2"/>
                </a:solidFill>
                <a:latin typeface="+mn-lt"/>
              </a:rPr>
              <a:t>P</a:t>
            </a:r>
            <a:r>
              <a:rPr lang="tr-TR" sz="3200" b="1" spc="-150" dirty="0" smtClean="0">
                <a:solidFill>
                  <a:schemeClr val="tx2"/>
                </a:solidFill>
                <a:latin typeface="+mn-lt"/>
              </a:rPr>
              <a:t>roject </a:t>
            </a:r>
            <a:r>
              <a:rPr lang="tr-TR" sz="3200" b="1" spc="-150" dirty="0" err="1" smtClean="0">
                <a:solidFill>
                  <a:schemeClr val="tx2"/>
                </a:solidFill>
                <a:latin typeface="+mn-lt"/>
              </a:rPr>
              <a:t>Proposals</a:t>
            </a:r>
            <a:r>
              <a:rPr lang="tr-TR" sz="3200" b="1" spc="-150" dirty="0" smtClean="0">
                <a:solidFill>
                  <a:schemeClr val="tx2"/>
                </a:solidFill>
                <a:latin typeface="+mn-lt"/>
              </a:rPr>
              <a:t> </a:t>
            </a:r>
            <a:r>
              <a:rPr lang="tr-TR" sz="3200" b="1" spc="-150" dirty="0" err="1" smtClean="0">
                <a:solidFill>
                  <a:schemeClr val="tx2"/>
                </a:solidFill>
                <a:latin typeface="+mn-lt"/>
              </a:rPr>
              <a:t>and</a:t>
            </a:r>
            <a:r>
              <a:rPr lang="tr-TR" sz="3200" b="1" spc="-150" dirty="0" smtClean="0">
                <a:solidFill>
                  <a:schemeClr val="tx2"/>
                </a:solidFill>
                <a:latin typeface="+mn-lt"/>
              </a:rPr>
              <a:t> </a:t>
            </a:r>
          </a:p>
          <a:p>
            <a:pPr algn="ctr">
              <a:spcBef>
                <a:spcPts val="0"/>
              </a:spcBef>
              <a:defRPr/>
            </a:pPr>
            <a:r>
              <a:rPr lang="tr-TR" sz="3200" b="1" spc="-150" dirty="0" smtClean="0">
                <a:solidFill>
                  <a:schemeClr val="tx2"/>
                </a:solidFill>
                <a:latin typeface="+mn-lt"/>
              </a:rPr>
              <a:t>New </a:t>
            </a:r>
            <a:r>
              <a:rPr lang="tr-TR" sz="3200" b="1" spc="-150" dirty="0" err="1" smtClean="0">
                <a:solidFill>
                  <a:schemeClr val="tx2"/>
                </a:solidFill>
                <a:latin typeface="+mn-lt"/>
              </a:rPr>
              <a:t>European</a:t>
            </a:r>
            <a:r>
              <a:rPr lang="tr-TR" sz="3200" b="1" spc="-150" dirty="0" smtClean="0">
                <a:solidFill>
                  <a:schemeClr val="tx2"/>
                </a:solidFill>
                <a:latin typeface="+mn-lt"/>
              </a:rPr>
              <a:t> </a:t>
            </a:r>
            <a:r>
              <a:rPr lang="tr-TR" sz="3200" b="1" spc="-150" dirty="0" err="1" smtClean="0">
                <a:solidFill>
                  <a:schemeClr val="tx2"/>
                </a:solidFill>
                <a:latin typeface="+mn-lt"/>
              </a:rPr>
              <a:t>Bauhaus</a:t>
            </a:r>
            <a:endParaRPr lang="tr-TR" sz="3200" b="1" spc="-150" dirty="0">
              <a:solidFill>
                <a:schemeClr val="tx2"/>
              </a:solidFill>
              <a:latin typeface="+mn-lt"/>
            </a:endParaRPr>
          </a:p>
          <a:p>
            <a:pPr algn="ctr">
              <a:spcBef>
                <a:spcPct val="20000"/>
              </a:spcBef>
              <a:defRPr/>
            </a:pPr>
            <a:endParaRPr lang="tr-TR" sz="1200" b="1" spc="-150" dirty="0">
              <a:solidFill>
                <a:schemeClr val="tx2"/>
              </a:solidFill>
            </a:endParaRPr>
          </a:p>
          <a:p>
            <a:pPr algn="ctr">
              <a:spcBef>
                <a:spcPct val="20000"/>
              </a:spcBef>
              <a:defRPr/>
            </a:pPr>
            <a:r>
              <a:rPr lang="tr-TR" sz="2400" b="1" spc="-150" dirty="0" smtClean="0">
                <a:solidFill>
                  <a:schemeClr val="tx2"/>
                </a:solidFill>
              </a:rPr>
              <a:t>Zonguldak</a:t>
            </a:r>
            <a:r>
              <a:rPr lang="tr-TR" sz="2400" b="1" spc="-150" dirty="0" smtClean="0">
                <a:solidFill>
                  <a:schemeClr val="tx2"/>
                </a:solidFill>
              </a:rPr>
              <a:t>, 16-17 </a:t>
            </a:r>
            <a:r>
              <a:rPr lang="tr-TR" sz="2400" b="1" spc="-150" dirty="0" smtClean="0">
                <a:solidFill>
                  <a:schemeClr val="tx2"/>
                </a:solidFill>
              </a:rPr>
              <a:t>May 2023</a:t>
            </a:r>
            <a:endParaRPr lang="tr-TR" sz="2400" b="1" spc="-150" dirty="0">
              <a:solidFill>
                <a:schemeClr val="tx2"/>
              </a:solidFill>
            </a:endParaRPr>
          </a:p>
          <a:p>
            <a:pPr algn="ctr">
              <a:spcBef>
                <a:spcPct val="20000"/>
              </a:spcBef>
              <a:defRPr/>
            </a:pPr>
            <a:endParaRPr lang="tr-TR" sz="1600" b="1" spc="-150" dirty="0">
              <a:solidFill>
                <a:schemeClr val="tx2"/>
              </a:solidFill>
              <a:latin typeface="Arial" panose="020B0604020202020204" pitchFamily="34" charset="0"/>
            </a:endParaRPr>
          </a:p>
          <a:p>
            <a:pPr algn="ctr">
              <a:spcBef>
                <a:spcPct val="20000"/>
              </a:spcBef>
              <a:defRPr/>
            </a:pPr>
            <a:r>
              <a:rPr lang="tr-TR" sz="2000" b="1" i="1" spc="-150" dirty="0" smtClean="0">
                <a:solidFill>
                  <a:schemeClr val="tx2"/>
                </a:solidFill>
                <a:latin typeface="+mn-lt"/>
              </a:rPr>
              <a:t>DIRECTORATE FOR EU AFFAIRS</a:t>
            </a:r>
            <a:endParaRPr lang="en-US" sz="2000" b="1" i="1" spc="-150" dirty="0">
              <a:solidFill>
                <a:schemeClr val="tx2"/>
              </a:solidFill>
              <a:latin typeface="+mn-lt"/>
            </a:endParaRPr>
          </a:p>
          <a:p>
            <a:pPr algn="ctr">
              <a:spcBef>
                <a:spcPct val="20000"/>
              </a:spcBef>
              <a:defRPr/>
            </a:pPr>
            <a:r>
              <a:rPr lang="tr-TR" sz="2000" b="1" i="1" spc="-150" dirty="0" smtClean="0">
                <a:solidFill>
                  <a:schemeClr val="tx2"/>
                </a:solidFill>
                <a:latin typeface="+mn-lt"/>
              </a:rPr>
              <a:t>DIRECTORATE GENERAL FOR PROJECT IMPLEMENTATION AND FINANCIAL COOPERATION</a:t>
            </a:r>
            <a:endParaRPr lang="tr-TR" sz="2000" b="1" i="1" spc="-150" dirty="0">
              <a:solidFill>
                <a:schemeClr val="tx2"/>
              </a:solidFill>
              <a:latin typeface="+mn-lt"/>
            </a:endParaRPr>
          </a:p>
          <a:p>
            <a:pPr algn="ctr">
              <a:spcBef>
                <a:spcPct val="20000"/>
              </a:spcBef>
              <a:defRPr/>
            </a:pPr>
            <a:r>
              <a:rPr lang="tr-TR" sz="2000" b="1" i="1" spc="-150" dirty="0" smtClean="0">
                <a:solidFill>
                  <a:schemeClr val="tx2"/>
                </a:solidFill>
                <a:latin typeface="+mn-lt"/>
              </a:rPr>
              <a:t>Department of Cross-</a:t>
            </a:r>
            <a:r>
              <a:rPr lang="tr-TR" sz="2000" b="1" i="1" spc="-150" dirty="0" err="1" smtClean="0">
                <a:solidFill>
                  <a:schemeClr val="tx2"/>
                </a:solidFill>
                <a:latin typeface="+mn-lt"/>
              </a:rPr>
              <a:t>border</a:t>
            </a:r>
            <a:r>
              <a:rPr lang="tr-TR" sz="2000" b="1" i="1" spc="-150" dirty="0" smtClean="0">
                <a:solidFill>
                  <a:schemeClr val="tx2"/>
                </a:solidFill>
                <a:latin typeface="+mn-lt"/>
              </a:rPr>
              <a:t> </a:t>
            </a:r>
            <a:r>
              <a:rPr lang="tr-TR" sz="2000" b="1" i="1" spc="-150" dirty="0" err="1" smtClean="0">
                <a:solidFill>
                  <a:schemeClr val="tx2"/>
                </a:solidFill>
                <a:latin typeface="+mn-lt"/>
              </a:rPr>
              <a:t>Cooperation</a:t>
            </a:r>
            <a:endParaRPr lang="en-US" sz="2500" b="1" spc="-150" dirty="0">
              <a:solidFill>
                <a:schemeClr val="tx2"/>
              </a:solidFill>
              <a:latin typeface="Arial" panose="020B0604020202020204" pitchFamily="34" charset="0"/>
            </a:endParaRPr>
          </a:p>
        </p:txBody>
      </p:sp>
      <p:sp>
        <p:nvSpPr>
          <p:cNvPr id="7" name="Dikdörtgen 6"/>
          <p:cNvSpPr/>
          <p:nvPr/>
        </p:nvSpPr>
        <p:spPr>
          <a:xfrm>
            <a:off x="286075" y="2132856"/>
            <a:ext cx="8713663" cy="1643527"/>
          </a:xfrm>
          <a:prstGeom prst="rect">
            <a:avLst/>
          </a:prstGeom>
        </p:spPr>
        <p:txBody>
          <a:bodyPr wrap="square">
            <a:spAutoFit/>
          </a:bodyPr>
          <a:lstStyle/>
          <a:p>
            <a:pPr algn="ctr">
              <a:spcBef>
                <a:spcPct val="20000"/>
              </a:spcBef>
              <a:defRPr/>
            </a:pPr>
            <a:endParaRPr lang="tr-TR" sz="2400" b="1" spc="-150" dirty="0">
              <a:solidFill>
                <a:schemeClr val="tx2"/>
              </a:solidFill>
              <a:latin typeface="+mj-lt"/>
            </a:endParaRPr>
          </a:p>
          <a:p>
            <a:pPr algn="ctr">
              <a:spcBef>
                <a:spcPct val="20000"/>
              </a:spcBef>
              <a:defRPr/>
            </a:pPr>
            <a:endParaRPr lang="tr-TR" sz="3200" b="1" spc="-150" dirty="0">
              <a:solidFill>
                <a:schemeClr val="tx2"/>
              </a:solidFill>
              <a:latin typeface="+mj-lt"/>
            </a:endParaRPr>
          </a:p>
          <a:p>
            <a:pPr algn="ctr">
              <a:spcBef>
                <a:spcPct val="20000"/>
              </a:spcBef>
              <a:defRPr/>
            </a:pPr>
            <a:endParaRPr lang="tr-TR" sz="3200" b="1" spc="-150" dirty="0">
              <a:solidFill>
                <a:schemeClr val="tx2"/>
              </a:solidFill>
              <a:latin typeface="+mj-lt"/>
            </a:endParaRPr>
          </a:p>
        </p:txBody>
      </p:sp>
      <p:pic>
        <p:nvPicPr>
          <p:cNvPr id="1027"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9391"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a:t>
            </a:r>
            <a:r>
              <a:rPr lang="tr-TR" dirty="0" smtClean="0"/>
              <a:t>of Cross-</a:t>
            </a:r>
            <a:r>
              <a:rPr lang="tr-TR" dirty="0" err="1" smtClean="0"/>
              <a:t>border</a:t>
            </a:r>
            <a:r>
              <a:rPr lang="tr-TR" dirty="0" smtClean="0"/>
              <a:t> </a:t>
            </a:r>
            <a:r>
              <a:rPr lang="tr-TR" dirty="0" err="1" smtClean="0"/>
              <a:t>Cooperation</a:t>
            </a:r>
            <a:endParaRPr lang="tr-TR" dirty="0"/>
          </a:p>
        </p:txBody>
      </p:sp>
      <p:pic>
        <p:nvPicPr>
          <p:cNvPr id="10" name="Resim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9672" y="188640"/>
            <a:ext cx="1296144" cy="903600"/>
          </a:xfrm>
          <a:prstGeom prst="rect">
            <a:avLst/>
          </a:prstGeom>
        </p:spPr>
      </p:pic>
      <p:pic>
        <p:nvPicPr>
          <p:cNvPr id="12" name="Resim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9323" y="129648"/>
            <a:ext cx="1296144" cy="903600"/>
          </a:xfrm>
          <a:prstGeom prst="rect">
            <a:avLst/>
          </a:prstGeom>
        </p:spPr>
      </p:pic>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Resim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149311"/>
            <a:ext cx="1296144" cy="903600"/>
          </a:xfrm>
          <a:prstGeom prst="rect">
            <a:avLst/>
          </a:prstGeom>
        </p:spPr>
      </p:pic>
      <p:sp>
        <p:nvSpPr>
          <p:cNvPr id="21" name="Dikdörtgen 1"/>
          <p:cNvSpPr>
            <a:spLocks noChangeArrowheads="1"/>
          </p:cNvSpPr>
          <p:nvPr/>
        </p:nvSpPr>
        <p:spPr bwMode="auto">
          <a:xfrm>
            <a:off x="2339752" y="415175"/>
            <a:ext cx="475252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200" b="1" dirty="0" err="1">
                <a:solidFill>
                  <a:schemeClr val="tx2"/>
                </a:solidFill>
                <a:ea typeface="ＭＳ Ｐゴシック" panose="020B0600070205080204" pitchFamily="34" charset="-128"/>
              </a:rPr>
              <a:t>What</a:t>
            </a:r>
            <a:r>
              <a:rPr lang="tr-TR" altLang="tr-TR" sz="2200" b="1" dirty="0">
                <a:solidFill>
                  <a:schemeClr val="tx2"/>
                </a:solidFill>
                <a:ea typeface="ＭＳ Ｐゴシック" panose="020B0600070205080204" pitchFamily="34" charset="-128"/>
              </a:rPr>
              <a:t> is New-</a:t>
            </a:r>
            <a:r>
              <a:rPr lang="tr-TR" altLang="tr-TR" sz="2200" b="1" dirty="0" err="1">
                <a:solidFill>
                  <a:schemeClr val="tx2"/>
                </a:solidFill>
                <a:ea typeface="ＭＳ Ｐゴシック" panose="020B0600070205080204" pitchFamily="34" charset="-128"/>
              </a:rPr>
              <a:t>European</a:t>
            </a:r>
            <a:r>
              <a:rPr lang="tr-TR" altLang="tr-TR" sz="2200" b="1" dirty="0">
                <a:solidFill>
                  <a:schemeClr val="tx2"/>
                </a:solidFill>
                <a:ea typeface="ＭＳ Ｐゴシック" panose="020B0600070205080204" pitchFamily="34" charset="-128"/>
              </a:rPr>
              <a:t> </a:t>
            </a:r>
            <a:r>
              <a:rPr lang="tr-TR" altLang="tr-TR" sz="2200" b="1" dirty="0" err="1">
                <a:solidFill>
                  <a:schemeClr val="tx2"/>
                </a:solidFill>
                <a:ea typeface="ＭＳ Ｐゴシック" panose="020B0600070205080204" pitchFamily="34" charset="-128"/>
              </a:rPr>
              <a:t>Bauhaus</a:t>
            </a:r>
            <a:r>
              <a:rPr lang="tr-TR" altLang="tr-TR" sz="2200" b="1" dirty="0">
                <a:solidFill>
                  <a:schemeClr val="tx2"/>
                </a:solidFill>
                <a:ea typeface="ＭＳ Ｐゴシック" panose="020B0600070205080204" pitchFamily="34" charset="-128"/>
              </a:rPr>
              <a:t>?</a:t>
            </a:r>
          </a:p>
        </p:txBody>
      </p:sp>
      <p:sp>
        <p:nvSpPr>
          <p:cNvPr id="3" name="Dikdörtgen 2"/>
          <p:cNvSpPr/>
          <p:nvPr/>
        </p:nvSpPr>
        <p:spPr>
          <a:xfrm>
            <a:off x="467544" y="1484784"/>
            <a:ext cx="8208912" cy="923330"/>
          </a:xfrm>
          <a:prstGeom prst="rect">
            <a:avLst/>
          </a:prstGeom>
        </p:spPr>
        <p:txBody>
          <a:bodyPr wrap="square">
            <a:spAutoFit/>
          </a:bodyPr>
          <a:lstStyle/>
          <a:p>
            <a:endParaRPr lang="tr-TR" dirty="0" smtClean="0"/>
          </a:p>
          <a:p>
            <a:endParaRPr lang="tr-TR" dirty="0"/>
          </a:p>
          <a:p>
            <a:endParaRPr lang="tr-TR" dirty="0" smtClean="0"/>
          </a:p>
        </p:txBody>
      </p:sp>
      <p:sp>
        <p:nvSpPr>
          <p:cNvPr id="2" name="Dikdörtgen 1"/>
          <p:cNvSpPr/>
          <p:nvPr/>
        </p:nvSpPr>
        <p:spPr>
          <a:xfrm>
            <a:off x="467543" y="1691633"/>
            <a:ext cx="8403769" cy="4678204"/>
          </a:xfrm>
          <a:prstGeom prst="rect">
            <a:avLst/>
          </a:prstGeom>
        </p:spPr>
        <p:txBody>
          <a:bodyPr wrap="square">
            <a:spAutoFit/>
          </a:bodyPr>
          <a:lstStyle/>
          <a:p>
            <a:r>
              <a:rPr lang="en-US" sz="2200" dirty="0">
                <a:solidFill>
                  <a:schemeClr val="tx2"/>
                </a:solidFill>
              </a:rPr>
              <a:t>The Commission </a:t>
            </a:r>
            <a:r>
              <a:rPr lang="tr-TR" sz="2200" dirty="0" err="1" smtClean="0">
                <a:solidFill>
                  <a:schemeClr val="tx2"/>
                </a:solidFill>
              </a:rPr>
              <a:t>presented</a:t>
            </a:r>
            <a:r>
              <a:rPr lang="tr-TR" sz="2200" dirty="0" smtClean="0">
                <a:solidFill>
                  <a:schemeClr val="tx2"/>
                </a:solidFill>
              </a:rPr>
              <a:t> </a:t>
            </a:r>
            <a:r>
              <a:rPr lang="en-US" sz="2200" dirty="0" smtClean="0">
                <a:solidFill>
                  <a:schemeClr val="tx2"/>
                </a:solidFill>
              </a:rPr>
              <a:t>the </a:t>
            </a:r>
            <a:r>
              <a:rPr lang="en-US" sz="2200" dirty="0">
                <a:solidFill>
                  <a:schemeClr val="tx2"/>
                </a:solidFill>
              </a:rPr>
              <a:t>first </a:t>
            </a:r>
            <a:r>
              <a:rPr lang="en-US" sz="2200" b="1" dirty="0">
                <a:solidFill>
                  <a:schemeClr val="tx2"/>
                </a:solidFill>
              </a:rPr>
              <a:t>New European Bauhaus </a:t>
            </a:r>
            <a:r>
              <a:rPr lang="en-US" sz="2200" dirty="0">
                <a:solidFill>
                  <a:schemeClr val="tx2"/>
                </a:solidFill>
              </a:rPr>
              <a:t>(NEB) </a:t>
            </a:r>
            <a:r>
              <a:rPr lang="en-US" sz="2200" b="1" dirty="0">
                <a:solidFill>
                  <a:schemeClr val="tx2"/>
                </a:solidFill>
                <a:hlinkClick r:id="rId5"/>
              </a:rPr>
              <a:t>Progress </a:t>
            </a:r>
            <a:r>
              <a:rPr lang="en-US" sz="2200" b="1" dirty="0" smtClean="0">
                <a:solidFill>
                  <a:schemeClr val="tx2"/>
                </a:solidFill>
                <a:hlinkClick r:id="rId5"/>
              </a:rPr>
              <a:t>Report</a:t>
            </a:r>
            <a:endParaRPr lang="tr-TR" sz="2200" b="1" dirty="0" smtClean="0">
              <a:solidFill>
                <a:schemeClr val="tx2"/>
              </a:solidFill>
            </a:endParaRPr>
          </a:p>
          <a:p>
            <a:endParaRPr lang="tr-TR" sz="2200" b="1" dirty="0">
              <a:solidFill>
                <a:schemeClr val="tx2"/>
              </a:solidFill>
            </a:endParaRPr>
          </a:p>
          <a:p>
            <a:pPr marL="342900" indent="-342900">
              <a:buFont typeface="Wingdings" panose="05000000000000000000" pitchFamily="2" charset="2"/>
              <a:buChar char="ü"/>
            </a:pPr>
            <a:r>
              <a:rPr lang="en-US" sz="2200" dirty="0" smtClean="0">
                <a:solidFill>
                  <a:schemeClr val="tx2"/>
                </a:solidFill>
              </a:rPr>
              <a:t>The </a:t>
            </a:r>
            <a:r>
              <a:rPr lang="en-US" sz="2200" dirty="0">
                <a:solidFill>
                  <a:schemeClr val="tx2"/>
                </a:solidFill>
              </a:rPr>
              <a:t>initiative has grown into a movement with an active and growing community from all EU Member States and beyond</a:t>
            </a:r>
            <a:r>
              <a:rPr lang="en-US" sz="2200" dirty="0" smtClean="0">
                <a:solidFill>
                  <a:schemeClr val="tx2"/>
                </a:solidFill>
              </a:rPr>
              <a:t>.</a:t>
            </a:r>
            <a:endParaRPr lang="tr-TR" sz="2200" dirty="0" smtClean="0">
              <a:solidFill>
                <a:schemeClr val="tx2"/>
              </a:solidFill>
            </a:endParaRPr>
          </a:p>
          <a:p>
            <a:pPr marL="342900" indent="-342900">
              <a:buFont typeface="Wingdings" panose="05000000000000000000" pitchFamily="2" charset="2"/>
              <a:buChar char="ü"/>
            </a:pPr>
            <a:endParaRPr lang="tr-TR" sz="2200" dirty="0" smtClean="0">
              <a:solidFill>
                <a:schemeClr val="tx2"/>
              </a:solidFill>
            </a:endParaRPr>
          </a:p>
          <a:p>
            <a:pPr marL="342900" indent="-342900">
              <a:buFont typeface="Wingdings" panose="05000000000000000000" pitchFamily="2" charset="2"/>
              <a:buChar char="ü"/>
            </a:pPr>
            <a:r>
              <a:rPr lang="en-US" sz="2200" dirty="0" smtClean="0">
                <a:solidFill>
                  <a:schemeClr val="tx2"/>
                </a:solidFill>
              </a:rPr>
              <a:t>With </a:t>
            </a:r>
            <a:r>
              <a:rPr lang="en-US" sz="2200" dirty="0">
                <a:solidFill>
                  <a:schemeClr val="tx2"/>
                </a:solidFill>
              </a:rPr>
              <a:t>over </a:t>
            </a:r>
            <a:r>
              <a:rPr lang="en-US" sz="2200" b="1" dirty="0">
                <a:solidFill>
                  <a:schemeClr val="tx2"/>
                </a:solidFill>
              </a:rPr>
              <a:t>600 official partner </a:t>
            </a:r>
            <a:r>
              <a:rPr lang="en-US" sz="2200" b="1" dirty="0" err="1">
                <a:solidFill>
                  <a:schemeClr val="tx2"/>
                </a:solidFill>
              </a:rPr>
              <a:t>organisations</a:t>
            </a:r>
            <a:r>
              <a:rPr lang="en-US" sz="2200" dirty="0">
                <a:solidFill>
                  <a:schemeClr val="tx2"/>
                </a:solidFill>
              </a:rPr>
              <a:t> ranging from EU wide networks to local initiatives, the NEB reaches millions of citizens. </a:t>
            </a:r>
            <a:endParaRPr lang="tr-TR" sz="2200" dirty="0" smtClean="0">
              <a:solidFill>
                <a:schemeClr val="tx2"/>
              </a:solidFill>
            </a:endParaRPr>
          </a:p>
          <a:p>
            <a:pPr marL="342900" indent="-342900">
              <a:buFont typeface="Wingdings" panose="05000000000000000000" pitchFamily="2" charset="2"/>
              <a:buChar char="ü"/>
            </a:pPr>
            <a:endParaRPr lang="tr-TR" sz="2200" dirty="0" smtClean="0">
              <a:solidFill>
                <a:schemeClr val="tx2"/>
              </a:solidFill>
            </a:endParaRPr>
          </a:p>
          <a:p>
            <a:pPr marL="342900" indent="-342900">
              <a:buFont typeface="Wingdings" panose="05000000000000000000" pitchFamily="2" charset="2"/>
              <a:buChar char="ü"/>
            </a:pPr>
            <a:r>
              <a:rPr lang="en-US" sz="2200" dirty="0">
                <a:solidFill>
                  <a:schemeClr val="tx2"/>
                </a:solidFill>
              </a:rPr>
              <a:t>Since the start, the NEB has encouraged and inspired local, regional, and national actors to create their own NEB initiatives. </a:t>
            </a:r>
            <a:endParaRPr lang="tr-TR" sz="2200" dirty="0" smtClean="0">
              <a:solidFill>
                <a:schemeClr val="tx2"/>
              </a:solidFill>
            </a:endParaRPr>
          </a:p>
          <a:p>
            <a:endParaRPr lang="tr-TR" sz="2000" dirty="0" smtClean="0">
              <a:solidFill>
                <a:schemeClr val="tx2"/>
              </a:solidFill>
            </a:endParaRPr>
          </a:p>
          <a:p>
            <a:r>
              <a:rPr lang="tr-TR" dirty="0" smtClean="0">
                <a:solidFill>
                  <a:schemeClr val="tx2"/>
                </a:solidFill>
                <a:hlinkClick r:id="rId6"/>
              </a:rPr>
              <a:t>  </a:t>
            </a:r>
            <a:r>
              <a:rPr lang="en-GB" dirty="0" smtClean="0">
                <a:solidFill>
                  <a:schemeClr val="tx2"/>
                </a:solidFill>
                <a:hlinkClick r:id="rId6"/>
              </a:rPr>
              <a:t>https</a:t>
            </a:r>
            <a:r>
              <a:rPr lang="en-GB" dirty="0">
                <a:solidFill>
                  <a:schemeClr val="tx2"/>
                </a:solidFill>
                <a:hlinkClick r:id="rId6"/>
              </a:rPr>
              <a:t>://ec.europa.eu/commission/presscorner/detail/en/IP_23_203</a:t>
            </a:r>
            <a:r>
              <a:rPr lang="tr-TR" dirty="0">
                <a:solidFill>
                  <a:schemeClr val="tx2"/>
                </a:solidFill>
              </a:rPr>
              <a:t> </a:t>
            </a:r>
          </a:p>
          <a:p>
            <a:pPr marL="285750" indent="-285750">
              <a:buFont typeface="Wingdings" panose="05000000000000000000" pitchFamily="2" charset="2"/>
              <a:buChar char="q"/>
            </a:pPr>
            <a:endParaRPr lang="en-GB" dirty="0"/>
          </a:p>
        </p:txBody>
      </p:sp>
    </p:spTree>
    <p:extLst>
      <p:ext uri="{BB962C8B-B14F-4D97-AF65-F5344CB8AC3E}">
        <p14:creationId xmlns:p14="http://schemas.microsoft.com/office/powerpoint/2010/main" val="1020383971"/>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Resim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149311"/>
            <a:ext cx="1296144" cy="903600"/>
          </a:xfrm>
          <a:prstGeom prst="rect">
            <a:avLst/>
          </a:prstGeom>
        </p:spPr>
      </p:pic>
      <p:sp>
        <p:nvSpPr>
          <p:cNvPr id="21" name="Dikdörtgen 1"/>
          <p:cNvSpPr>
            <a:spLocks noChangeArrowheads="1"/>
          </p:cNvSpPr>
          <p:nvPr/>
        </p:nvSpPr>
        <p:spPr bwMode="auto">
          <a:xfrm>
            <a:off x="2339752" y="415175"/>
            <a:ext cx="475252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200" b="1" dirty="0" err="1">
                <a:solidFill>
                  <a:schemeClr val="tx2"/>
                </a:solidFill>
                <a:ea typeface="ＭＳ Ｐゴシック" panose="020B0600070205080204" pitchFamily="34" charset="-128"/>
              </a:rPr>
              <a:t>What</a:t>
            </a:r>
            <a:r>
              <a:rPr lang="tr-TR" altLang="tr-TR" sz="2200" b="1" dirty="0">
                <a:solidFill>
                  <a:schemeClr val="tx2"/>
                </a:solidFill>
                <a:ea typeface="ＭＳ Ｐゴシック" panose="020B0600070205080204" pitchFamily="34" charset="-128"/>
              </a:rPr>
              <a:t> is New-</a:t>
            </a:r>
            <a:r>
              <a:rPr lang="tr-TR" altLang="tr-TR" sz="2200" b="1" dirty="0" err="1">
                <a:solidFill>
                  <a:schemeClr val="tx2"/>
                </a:solidFill>
                <a:ea typeface="ＭＳ Ｐゴシック" panose="020B0600070205080204" pitchFamily="34" charset="-128"/>
              </a:rPr>
              <a:t>European</a:t>
            </a:r>
            <a:r>
              <a:rPr lang="tr-TR" altLang="tr-TR" sz="2200" b="1" dirty="0">
                <a:solidFill>
                  <a:schemeClr val="tx2"/>
                </a:solidFill>
                <a:ea typeface="ＭＳ Ｐゴシック" panose="020B0600070205080204" pitchFamily="34" charset="-128"/>
              </a:rPr>
              <a:t> </a:t>
            </a:r>
            <a:r>
              <a:rPr lang="tr-TR" altLang="tr-TR" sz="2200" b="1" dirty="0" err="1">
                <a:solidFill>
                  <a:schemeClr val="tx2"/>
                </a:solidFill>
                <a:ea typeface="ＭＳ Ｐゴシック" panose="020B0600070205080204" pitchFamily="34" charset="-128"/>
              </a:rPr>
              <a:t>Bauhaus</a:t>
            </a:r>
            <a:r>
              <a:rPr lang="tr-TR" altLang="tr-TR" sz="2200" b="1" dirty="0">
                <a:solidFill>
                  <a:schemeClr val="tx2"/>
                </a:solidFill>
                <a:ea typeface="ＭＳ Ｐゴシック" panose="020B0600070205080204" pitchFamily="34" charset="-128"/>
              </a:rPr>
              <a:t>?</a:t>
            </a:r>
          </a:p>
        </p:txBody>
      </p:sp>
      <p:sp>
        <p:nvSpPr>
          <p:cNvPr id="3" name="Dikdörtgen 2"/>
          <p:cNvSpPr/>
          <p:nvPr/>
        </p:nvSpPr>
        <p:spPr>
          <a:xfrm>
            <a:off x="467544" y="1484784"/>
            <a:ext cx="8208912" cy="923330"/>
          </a:xfrm>
          <a:prstGeom prst="rect">
            <a:avLst/>
          </a:prstGeom>
        </p:spPr>
        <p:txBody>
          <a:bodyPr wrap="square">
            <a:spAutoFit/>
          </a:bodyPr>
          <a:lstStyle/>
          <a:p>
            <a:endParaRPr lang="tr-TR" dirty="0" smtClean="0"/>
          </a:p>
          <a:p>
            <a:endParaRPr lang="tr-TR" dirty="0"/>
          </a:p>
          <a:p>
            <a:endParaRPr lang="tr-TR" dirty="0" smtClean="0"/>
          </a:p>
        </p:txBody>
      </p:sp>
      <p:sp>
        <p:nvSpPr>
          <p:cNvPr id="2" name="Dikdörtgen 1"/>
          <p:cNvSpPr/>
          <p:nvPr/>
        </p:nvSpPr>
        <p:spPr>
          <a:xfrm>
            <a:off x="467544" y="1691633"/>
            <a:ext cx="8208912" cy="1200329"/>
          </a:xfrm>
          <a:prstGeom prst="rect">
            <a:avLst/>
          </a:prstGeom>
        </p:spPr>
        <p:txBody>
          <a:bodyPr wrap="square">
            <a:spAutoFit/>
          </a:bodyPr>
          <a:lstStyle/>
          <a:p>
            <a:pPr marL="285750" indent="-285750">
              <a:buFont typeface="Wingdings" panose="05000000000000000000" pitchFamily="2" charset="2"/>
              <a:buChar char="q"/>
            </a:pPr>
            <a:r>
              <a:rPr lang="en-US" dirty="0" smtClean="0">
                <a:solidFill>
                  <a:schemeClr val="tx2"/>
                </a:solidFill>
              </a:rPr>
              <a:t>To </a:t>
            </a:r>
            <a:r>
              <a:rPr lang="en-US" dirty="0">
                <a:solidFill>
                  <a:schemeClr val="tx2"/>
                </a:solidFill>
              </a:rPr>
              <a:t>offer transparent access to information on New European Bauhaus dedicated calls, beneficiaries and its community members, the Commission has created the </a:t>
            </a:r>
            <a:r>
              <a:rPr lang="en-US" b="1" dirty="0">
                <a:solidFill>
                  <a:schemeClr val="tx2"/>
                </a:solidFill>
                <a:hlinkClick r:id="rId5"/>
              </a:rPr>
              <a:t>NEB Dashboard</a:t>
            </a:r>
            <a:r>
              <a:rPr lang="en-US" dirty="0">
                <a:solidFill>
                  <a:schemeClr val="tx2"/>
                </a:solidFill>
              </a:rPr>
              <a:t>, a comprehensive database in the form of an interactive map.</a:t>
            </a:r>
            <a:endParaRPr lang="tr-TR" dirty="0" smtClean="0">
              <a:solidFill>
                <a:schemeClr val="tx2"/>
              </a:solidFill>
            </a:endParaRPr>
          </a:p>
          <a:p>
            <a:pPr marL="285750" indent="-285750">
              <a:buFont typeface="Wingdings" panose="05000000000000000000" pitchFamily="2" charset="2"/>
              <a:buChar char="q"/>
            </a:pPr>
            <a:endParaRPr lang="en-GB" dirty="0"/>
          </a:p>
        </p:txBody>
      </p:sp>
      <p:pic>
        <p:nvPicPr>
          <p:cNvPr id="4" name="Resim 3"/>
          <p:cNvPicPr>
            <a:picLocks noChangeAspect="1"/>
          </p:cNvPicPr>
          <p:nvPr/>
        </p:nvPicPr>
        <p:blipFill>
          <a:blip r:embed="rId6"/>
          <a:stretch>
            <a:fillRect/>
          </a:stretch>
        </p:blipFill>
        <p:spPr>
          <a:xfrm>
            <a:off x="1712502" y="2614963"/>
            <a:ext cx="6176903" cy="3497415"/>
          </a:xfrm>
          <a:prstGeom prst="rect">
            <a:avLst/>
          </a:prstGeom>
        </p:spPr>
      </p:pic>
    </p:spTree>
    <p:extLst>
      <p:ext uri="{BB962C8B-B14F-4D97-AF65-F5344CB8AC3E}">
        <p14:creationId xmlns:p14="http://schemas.microsoft.com/office/powerpoint/2010/main" val="3187810541"/>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286075" y="2132856"/>
            <a:ext cx="8713663" cy="1052596"/>
          </a:xfrm>
          <a:prstGeom prst="rect">
            <a:avLst/>
          </a:prstGeom>
        </p:spPr>
        <p:txBody>
          <a:bodyPr wrap="square">
            <a:sp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tr-TR" sz="2400" b="1" i="0" u="none" strike="noStrike" kern="1200" cap="none" spc="-150" normalizeH="0" baseline="0" noProof="0" dirty="0">
              <a:ln>
                <a:noFill/>
              </a:ln>
              <a:solidFill>
                <a:srgbClr val="1F497D"/>
              </a:solidFill>
              <a:effectLst/>
              <a:uLnTx/>
              <a:uFillTx/>
              <a:latin typeface="Calibri"/>
              <a:ea typeface="+mn-ea"/>
              <a:cs typeface="Arial" panose="020B0604020202020204" pitchFamily="34" charset="0"/>
            </a:endParaRPr>
          </a:p>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tr-TR" sz="3200" b="1" i="0" u="none" strike="noStrike" kern="1200" cap="none" spc="-150" normalizeH="0" baseline="0" noProof="0" dirty="0">
              <a:ln>
                <a:noFill/>
              </a:ln>
              <a:solidFill>
                <a:srgbClr val="1F497D"/>
              </a:solidFill>
              <a:effectLst/>
              <a:uLnTx/>
              <a:uFillTx/>
              <a:latin typeface="Calibri"/>
              <a:ea typeface="+mn-ea"/>
              <a:cs typeface="Arial" panose="020B0604020202020204" pitchFamily="34" charset="0"/>
            </a:endParaRP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Resim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260648"/>
            <a:ext cx="1192603" cy="831417"/>
          </a:xfrm>
          <a:prstGeom prst="rect">
            <a:avLst/>
          </a:prstGeom>
        </p:spPr>
      </p:pic>
      <p:sp>
        <p:nvSpPr>
          <p:cNvPr id="19" name="Content Placeholder 2"/>
          <p:cNvSpPr txBox="1">
            <a:spLocks/>
          </p:cNvSpPr>
          <p:nvPr/>
        </p:nvSpPr>
        <p:spPr bwMode="auto">
          <a:xfrm>
            <a:off x="804468" y="1844824"/>
            <a:ext cx="7727973" cy="3974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just">
              <a:spcBef>
                <a:spcPts val="600"/>
              </a:spcBef>
              <a:spcAft>
                <a:spcPts val="600"/>
              </a:spcAft>
              <a:buNone/>
            </a:pPr>
            <a:endParaRPr lang="tr-TR" altLang="en-US" sz="2000" dirty="0" smtClean="0">
              <a:solidFill>
                <a:schemeClr val="tx2"/>
              </a:solidFill>
              <a:latin typeface="Calibri" panose="020F0502020204030204" pitchFamily="34" charset="0"/>
              <a:ea typeface="+mn-ea"/>
              <a:cs typeface="Arial" panose="020B0604020202020204" pitchFamily="34" charset="0"/>
            </a:endParaRPr>
          </a:p>
        </p:txBody>
      </p:sp>
      <p:sp>
        <p:nvSpPr>
          <p:cNvPr id="21" name="Dikdörtgen 1"/>
          <p:cNvSpPr>
            <a:spLocks noChangeArrowheads="1"/>
          </p:cNvSpPr>
          <p:nvPr/>
        </p:nvSpPr>
        <p:spPr bwMode="auto">
          <a:xfrm>
            <a:off x="2618509" y="182365"/>
            <a:ext cx="46177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400" b="1" dirty="0" err="1" smtClean="0">
                <a:solidFill>
                  <a:schemeClr val="tx2"/>
                </a:solidFill>
                <a:latin typeface="+mn-lt"/>
                <a:ea typeface="ＭＳ Ｐゴシック" panose="020B0600070205080204" pitchFamily="34" charset="-128"/>
              </a:rPr>
              <a:t>What’s</a:t>
            </a:r>
            <a:r>
              <a:rPr lang="tr-TR" altLang="tr-TR" sz="2400" b="1" dirty="0" smtClean="0">
                <a:solidFill>
                  <a:schemeClr val="tx2"/>
                </a:solidFill>
                <a:latin typeface="+mn-lt"/>
                <a:ea typeface="ＭＳ Ｐゴシック" panose="020B0600070205080204" pitchFamily="34" charset="-128"/>
              </a:rPr>
              <a:t> NEB </a:t>
            </a:r>
            <a:r>
              <a:rPr lang="tr-TR" altLang="tr-TR" sz="2400" b="1" dirty="0" err="1" smtClean="0">
                <a:solidFill>
                  <a:schemeClr val="tx2"/>
                </a:solidFill>
                <a:latin typeface="+mn-lt"/>
                <a:ea typeface="ＭＳ Ｐゴシック" panose="020B0600070205080204" pitchFamily="34" charset="-128"/>
              </a:rPr>
              <a:t>got</a:t>
            </a:r>
            <a:r>
              <a:rPr lang="tr-TR" altLang="tr-TR" sz="2400" b="1" dirty="0" smtClean="0">
                <a:solidFill>
                  <a:schemeClr val="tx2"/>
                </a:solidFill>
                <a:latin typeface="+mn-lt"/>
                <a:ea typeface="ＭＳ Ｐゴシック" panose="020B0600070205080204" pitchFamily="34" charset="-128"/>
              </a:rPr>
              <a:t> </a:t>
            </a:r>
            <a:r>
              <a:rPr lang="tr-TR" altLang="tr-TR" sz="2400" b="1" dirty="0" err="1" smtClean="0">
                <a:solidFill>
                  <a:schemeClr val="tx2"/>
                </a:solidFill>
                <a:latin typeface="+mn-lt"/>
                <a:ea typeface="ＭＳ Ｐゴシック" panose="020B0600070205080204" pitchFamily="34" charset="-128"/>
              </a:rPr>
              <a:t>to</a:t>
            </a:r>
            <a:r>
              <a:rPr lang="tr-TR" altLang="tr-TR" sz="2400" b="1" dirty="0" smtClean="0">
                <a:solidFill>
                  <a:schemeClr val="tx2"/>
                </a:solidFill>
                <a:latin typeface="+mn-lt"/>
                <a:ea typeface="ＭＳ Ｐゴシック" panose="020B0600070205080204" pitchFamily="34" charset="-128"/>
              </a:rPr>
              <a:t> do </a:t>
            </a:r>
            <a:r>
              <a:rPr lang="tr-TR" altLang="tr-TR" sz="2400" b="1" dirty="0" err="1" smtClean="0">
                <a:solidFill>
                  <a:schemeClr val="tx2"/>
                </a:solidFill>
                <a:latin typeface="+mn-lt"/>
                <a:ea typeface="ＭＳ Ｐゴシック" panose="020B0600070205080204" pitchFamily="34" charset="-128"/>
              </a:rPr>
              <a:t>with</a:t>
            </a:r>
            <a:r>
              <a:rPr lang="tr-TR" altLang="tr-TR" sz="2400" b="1" dirty="0" smtClean="0">
                <a:solidFill>
                  <a:schemeClr val="tx2"/>
                </a:solidFill>
                <a:latin typeface="+mn-lt"/>
                <a:ea typeface="ＭＳ Ｐゴシック" panose="020B0600070205080204" pitchFamily="34" charset="-128"/>
              </a:rPr>
              <a:t> </a:t>
            </a:r>
            <a:r>
              <a:rPr lang="tr-TR" altLang="tr-TR" sz="2400" b="1" dirty="0" err="1" smtClean="0">
                <a:solidFill>
                  <a:schemeClr val="tx2"/>
                </a:solidFill>
                <a:latin typeface="+mn-lt"/>
                <a:ea typeface="ＭＳ Ｐゴシック" panose="020B0600070205080204" pitchFamily="34" charset="-128"/>
              </a:rPr>
              <a:t>Interreg</a:t>
            </a:r>
            <a:r>
              <a:rPr lang="tr-TR" altLang="tr-TR" sz="2400" b="1" dirty="0" smtClean="0">
                <a:solidFill>
                  <a:schemeClr val="tx2"/>
                </a:solidFill>
                <a:latin typeface="+mn-lt"/>
                <a:ea typeface="ＭＳ Ｐゴシック" panose="020B0600070205080204" pitchFamily="34" charset="-128"/>
              </a:rPr>
              <a:t>?</a:t>
            </a:r>
            <a:endParaRPr lang="tr-TR" altLang="tr-TR" sz="2400" b="1" dirty="0">
              <a:solidFill>
                <a:schemeClr val="tx2"/>
              </a:solidFill>
              <a:latin typeface="+mn-lt"/>
              <a:ea typeface="ＭＳ Ｐゴシック" panose="020B0600070205080204" pitchFamily="34" charset="-128"/>
            </a:endParaRPr>
          </a:p>
        </p:txBody>
      </p:sp>
      <p:graphicFrame>
        <p:nvGraphicFramePr>
          <p:cNvPr id="2" name="Diyagram 1"/>
          <p:cNvGraphicFramePr/>
          <p:nvPr>
            <p:extLst>
              <p:ext uri="{D42A27DB-BD31-4B8C-83A1-F6EECF244321}">
                <p14:modId xmlns:p14="http://schemas.microsoft.com/office/powerpoint/2010/main" val="2194946200"/>
              </p:ext>
            </p:extLst>
          </p:nvPr>
        </p:nvGraphicFramePr>
        <p:xfrm>
          <a:off x="395535" y="1412776"/>
          <a:ext cx="8475777" cy="475252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89062568"/>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286075" y="2132856"/>
            <a:ext cx="8713663" cy="1052596"/>
          </a:xfrm>
          <a:prstGeom prst="rect">
            <a:avLst/>
          </a:prstGeom>
        </p:spPr>
        <p:txBody>
          <a:bodyPr wrap="square">
            <a:sp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tr-TR" sz="2400" b="1" i="0" u="none" strike="noStrike" kern="1200" cap="none" spc="-150" normalizeH="0" baseline="0" noProof="0" dirty="0">
              <a:ln>
                <a:noFill/>
              </a:ln>
              <a:solidFill>
                <a:srgbClr val="1F497D"/>
              </a:solidFill>
              <a:effectLst/>
              <a:uLnTx/>
              <a:uFillTx/>
              <a:latin typeface="Calibri"/>
              <a:ea typeface="+mn-ea"/>
              <a:cs typeface="Arial" panose="020B0604020202020204" pitchFamily="34" charset="0"/>
            </a:endParaRPr>
          </a:p>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tr-TR" sz="3200" b="1" i="0" u="none" strike="noStrike" kern="1200" cap="none" spc="-150" normalizeH="0" baseline="0" noProof="0" dirty="0">
              <a:ln>
                <a:noFill/>
              </a:ln>
              <a:solidFill>
                <a:srgbClr val="1F497D"/>
              </a:solidFill>
              <a:effectLst/>
              <a:uLnTx/>
              <a:uFillTx/>
              <a:latin typeface="Calibri"/>
              <a:ea typeface="+mn-ea"/>
              <a:cs typeface="Arial" panose="020B0604020202020204" pitchFamily="34" charset="0"/>
            </a:endParaRP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Content Placeholder 2"/>
          <p:cNvSpPr txBox="1">
            <a:spLocks/>
          </p:cNvSpPr>
          <p:nvPr/>
        </p:nvSpPr>
        <p:spPr bwMode="auto">
          <a:xfrm>
            <a:off x="611561" y="1484784"/>
            <a:ext cx="7898224" cy="433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just">
              <a:spcBef>
                <a:spcPts val="600"/>
              </a:spcBef>
              <a:spcAft>
                <a:spcPts val="600"/>
              </a:spcAft>
              <a:buFont typeface="Wingdings" panose="05000000000000000000" pitchFamily="2" charset="2"/>
              <a:buChar char="v"/>
            </a:pPr>
            <a:r>
              <a:rPr lang="en-US" altLang="en-US" sz="1900" dirty="0" err="1" smtClean="0">
                <a:solidFill>
                  <a:schemeClr val="tx2"/>
                </a:solidFill>
                <a:latin typeface="Calibri" panose="020F0502020204030204" pitchFamily="34" charset="0"/>
                <a:ea typeface="+mn-ea"/>
                <a:cs typeface="Arial" panose="020B0604020202020204" pitchFamily="34" charset="0"/>
              </a:rPr>
              <a:t>tak</a:t>
            </a:r>
            <a:r>
              <a:rPr lang="tr-TR" altLang="en-US" sz="1900" dirty="0" err="1" smtClean="0">
                <a:solidFill>
                  <a:schemeClr val="tx2"/>
                </a:solidFill>
                <a:latin typeface="Calibri" panose="020F0502020204030204" pitchFamily="34" charset="0"/>
                <a:ea typeface="+mn-ea"/>
                <a:cs typeface="Arial" panose="020B0604020202020204" pitchFamily="34" charset="0"/>
              </a:rPr>
              <a:t>ing</a:t>
            </a:r>
            <a:r>
              <a:rPr lang="en-US" altLang="en-US" sz="1900" dirty="0" smtClean="0">
                <a:solidFill>
                  <a:schemeClr val="tx2"/>
                </a:solidFill>
                <a:latin typeface="Calibri" panose="020F0502020204030204" pitchFamily="34" charset="0"/>
                <a:ea typeface="+mn-ea"/>
                <a:cs typeface="Arial" panose="020B0604020202020204" pitchFamily="34" charset="0"/>
              </a:rPr>
              <a:t> </a:t>
            </a:r>
            <a:r>
              <a:rPr lang="en-US" altLang="en-US" sz="1900" dirty="0">
                <a:solidFill>
                  <a:schemeClr val="tx2"/>
                </a:solidFill>
                <a:latin typeface="Calibri" panose="020F0502020204030204" pitchFamily="34" charset="0"/>
                <a:ea typeface="+mn-ea"/>
                <a:cs typeface="Arial" panose="020B0604020202020204" pitchFamily="34" charset="0"/>
              </a:rPr>
              <a:t>the opportunity to explore ways to contribute to creating and delivering sustainable, affordable, accessible, inclusive and beautiful products and/ or services, whether we refer to new cycling infrastructure, digitalization of heritage, learning programs or green areas in </a:t>
            </a:r>
            <a:r>
              <a:rPr lang="en-US" altLang="en-US" sz="1900" dirty="0" smtClean="0">
                <a:solidFill>
                  <a:schemeClr val="tx2"/>
                </a:solidFill>
                <a:latin typeface="Calibri" panose="020F0502020204030204" pitchFamily="34" charset="0"/>
                <a:ea typeface="+mn-ea"/>
                <a:cs typeface="Arial" panose="020B0604020202020204" pitchFamily="34" charset="0"/>
              </a:rPr>
              <a:t>cities</a:t>
            </a:r>
            <a:r>
              <a:rPr lang="tr-TR" altLang="en-US" sz="1900" dirty="0">
                <a:solidFill>
                  <a:schemeClr val="tx2"/>
                </a:solidFill>
                <a:latin typeface="Calibri" panose="020F0502020204030204" pitchFamily="34" charset="0"/>
                <a:ea typeface="+mn-ea"/>
                <a:cs typeface="Arial" panose="020B0604020202020204" pitchFamily="34" charset="0"/>
              </a:rPr>
              <a:t>,</a:t>
            </a:r>
            <a:endParaRPr lang="tr-TR" altLang="en-US" sz="1900" dirty="0" smtClean="0">
              <a:solidFill>
                <a:schemeClr val="tx2"/>
              </a:solidFill>
              <a:latin typeface="Calibri" panose="020F0502020204030204" pitchFamily="34" charset="0"/>
              <a:ea typeface="+mn-ea"/>
              <a:cs typeface="Arial" panose="020B0604020202020204" pitchFamily="34" charset="0"/>
            </a:endParaRPr>
          </a:p>
          <a:p>
            <a:pPr algn="just">
              <a:spcBef>
                <a:spcPts val="600"/>
              </a:spcBef>
              <a:spcAft>
                <a:spcPts val="600"/>
              </a:spcAft>
              <a:buFont typeface="Wingdings" panose="05000000000000000000" pitchFamily="2" charset="2"/>
              <a:buChar char="v"/>
            </a:pPr>
            <a:r>
              <a:rPr lang="en-US" altLang="en-US" sz="1900" dirty="0" smtClean="0">
                <a:solidFill>
                  <a:schemeClr val="tx2"/>
                </a:solidFill>
                <a:latin typeface="Calibri" panose="020F0502020204030204" pitchFamily="34" charset="0"/>
                <a:ea typeface="+mn-ea"/>
                <a:cs typeface="Arial" panose="020B0604020202020204" pitchFamily="34" charset="0"/>
              </a:rPr>
              <a:t>implement</a:t>
            </a:r>
            <a:r>
              <a:rPr lang="tr-TR" altLang="en-US" sz="1900" dirty="0" err="1" smtClean="0">
                <a:solidFill>
                  <a:schemeClr val="tx2"/>
                </a:solidFill>
                <a:latin typeface="Calibri" panose="020F0502020204030204" pitchFamily="34" charset="0"/>
                <a:ea typeface="+mn-ea"/>
                <a:cs typeface="Arial" panose="020B0604020202020204" pitchFamily="34" charset="0"/>
              </a:rPr>
              <a:t>ing</a:t>
            </a:r>
            <a:r>
              <a:rPr lang="en-US" altLang="en-US" sz="1900" dirty="0" smtClean="0">
                <a:solidFill>
                  <a:schemeClr val="tx2"/>
                </a:solidFill>
                <a:latin typeface="Calibri" panose="020F0502020204030204" pitchFamily="34" charset="0"/>
                <a:ea typeface="+mn-ea"/>
                <a:cs typeface="Arial" panose="020B0604020202020204" pitchFamily="34" charset="0"/>
              </a:rPr>
              <a:t> </a:t>
            </a:r>
            <a:r>
              <a:rPr lang="en-US" altLang="en-US" sz="1900" dirty="0">
                <a:solidFill>
                  <a:schemeClr val="tx2"/>
                </a:solidFill>
                <a:latin typeface="Calibri" panose="020F0502020204030204" pitchFamily="34" charset="0"/>
                <a:ea typeface="+mn-ea"/>
                <a:cs typeface="Arial" panose="020B0604020202020204" pitchFamily="34" charset="0"/>
              </a:rPr>
              <a:t>solutions for making cities greener and using sustainably sourced nature-based materials and a zero pollution ambition model, from environmental actions to tourism</a:t>
            </a:r>
            <a:r>
              <a:rPr lang="en-US" altLang="en-US" sz="1900" dirty="0" smtClean="0">
                <a:solidFill>
                  <a:schemeClr val="tx2"/>
                </a:solidFill>
                <a:latin typeface="Calibri" panose="020F0502020204030204" pitchFamily="34" charset="0"/>
                <a:ea typeface="+mn-ea"/>
                <a:cs typeface="Arial" panose="020B0604020202020204" pitchFamily="34" charset="0"/>
              </a:rPr>
              <a:t>,</a:t>
            </a:r>
            <a:endParaRPr lang="tr-TR" altLang="en-US" sz="1900" dirty="0" smtClean="0">
              <a:solidFill>
                <a:schemeClr val="tx2"/>
              </a:solidFill>
              <a:latin typeface="Calibri" panose="020F0502020204030204" pitchFamily="34" charset="0"/>
              <a:ea typeface="+mn-ea"/>
              <a:cs typeface="Arial" panose="020B0604020202020204" pitchFamily="34" charset="0"/>
            </a:endParaRPr>
          </a:p>
          <a:p>
            <a:pPr algn="just">
              <a:spcBef>
                <a:spcPts val="600"/>
              </a:spcBef>
              <a:spcAft>
                <a:spcPts val="600"/>
              </a:spcAft>
              <a:buFont typeface="Wingdings" panose="05000000000000000000" pitchFamily="2" charset="2"/>
              <a:buChar char="v"/>
            </a:pPr>
            <a:r>
              <a:rPr lang="tr-TR" altLang="en-US" sz="1900" dirty="0" smtClean="0">
                <a:solidFill>
                  <a:schemeClr val="tx2"/>
                </a:solidFill>
                <a:latin typeface="Calibri" panose="020F0502020204030204" pitchFamily="34" charset="0"/>
                <a:ea typeface="+mn-ea"/>
                <a:cs typeface="Arial" panose="020B0604020202020204" pitchFamily="34" charset="0"/>
              </a:rPr>
              <a:t>f</a:t>
            </a:r>
            <a:r>
              <a:rPr lang="en-US" altLang="en-US" sz="1900" dirty="0" err="1" smtClean="0">
                <a:solidFill>
                  <a:schemeClr val="tx2"/>
                </a:solidFill>
                <a:latin typeface="Calibri" panose="020F0502020204030204" pitchFamily="34" charset="0"/>
                <a:ea typeface="+mn-ea"/>
                <a:cs typeface="Arial" panose="020B0604020202020204" pitchFamily="34" charset="0"/>
              </a:rPr>
              <a:t>ostering</a:t>
            </a:r>
            <a:r>
              <a:rPr lang="en-US" altLang="en-US" sz="1900" dirty="0" smtClean="0">
                <a:solidFill>
                  <a:schemeClr val="tx2"/>
                </a:solidFill>
                <a:latin typeface="Calibri" panose="020F0502020204030204" pitchFamily="34" charset="0"/>
                <a:ea typeface="+mn-ea"/>
                <a:cs typeface="Arial" panose="020B0604020202020204" pitchFamily="34" charset="0"/>
              </a:rPr>
              <a:t> </a:t>
            </a:r>
            <a:r>
              <a:rPr lang="en-US" altLang="en-US" sz="1900" dirty="0">
                <a:solidFill>
                  <a:schemeClr val="tx2"/>
                </a:solidFill>
                <a:latin typeface="Calibri" panose="020F0502020204030204" pitchFamily="34" charset="0"/>
                <a:ea typeface="+mn-ea"/>
                <a:cs typeface="Arial" panose="020B0604020202020204" pitchFamily="34" charset="0"/>
              </a:rPr>
              <a:t>sustainable living by improving the common spaces to be used by the local community and making use of the cultural assets (heritage, arts, local craft, etc.) and natural assets (landscapes, natural resources, etc</a:t>
            </a:r>
            <a:r>
              <a:rPr lang="en-US" altLang="en-US" sz="1900" dirty="0" smtClean="0">
                <a:solidFill>
                  <a:schemeClr val="tx2"/>
                </a:solidFill>
                <a:latin typeface="Calibri" panose="020F0502020204030204" pitchFamily="34" charset="0"/>
                <a:ea typeface="+mn-ea"/>
                <a:cs typeface="Arial" panose="020B0604020202020204" pitchFamily="34" charset="0"/>
              </a:rPr>
              <a:t>.)</a:t>
            </a:r>
            <a:r>
              <a:rPr lang="tr-TR" altLang="en-US" sz="1900" dirty="0" smtClean="0">
                <a:solidFill>
                  <a:schemeClr val="tx2"/>
                </a:solidFill>
                <a:latin typeface="Calibri" panose="020F0502020204030204" pitchFamily="34" charset="0"/>
                <a:ea typeface="+mn-ea"/>
                <a:cs typeface="Arial" panose="020B0604020202020204" pitchFamily="34" charset="0"/>
              </a:rPr>
              <a:t>,</a:t>
            </a:r>
            <a:r>
              <a:rPr lang="en-US" altLang="en-US" sz="1900" dirty="0" smtClean="0">
                <a:solidFill>
                  <a:schemeClr val="tx2"/>
                </a:solidFill>
                <a:latin typeface="Calibri" panose="020F0502020204030204" pitchFamily="34" charset="0"/>
                <a:ea typeface="+mn-ea"/>
                <a:cs typeface="Arial" panose="020B0604020202020204" pitchFamily="34" charset="0"/>
              </a:rPr>
              <a:t> </a:t>
            </a:r>
            <a:endParaRPr lang="tr-TR" altLang="en-US" sz="1900" dirty="0" smtClean="0">
              <a:solidFill>
                <a:schemeClr val="tx2"/>
              </a:solidFill>
              <a:latin typeface="Calibri" panose="020F0502020204030204" pitchFamily="34" charset="0"/>
              <a:ea typeface="+mn-ea"/>
              <a:cs typeface="Arial" panose="020B0604020202020204" pitchFamily="34" charset="0"/>
            </a:endParaRPr>
          </a:p>
          <a:p>
            <a:pPr algn="just">
              <a:spcBef>
                <a:spcPts val="600"/>
              </a:spcBef>
              <a:spcAft>
                <a:spcPts val="600"/>
              </a:spcAft>
              <a:buFont typeface="Wingdings" panose="05000000000000000000" pitchFamily="2" charset="2"/>
              <a:buChar char="v"/>
            </a:pPr>
            <a:r>
              <a:rPr lang="en-US" altLang="en-US" sz="1900" dirty="0" smtClean="0">
                <a:solidFill>
                  <a:schemeClr val="tx2"/>
                </a:solidFill>
                <a:latin typeface="Calibri" panose="020F0502020204030204" pitchFamily="34" charset="0"/>
                <a:ea typeface="+mn-ea"/>
                <a:cs typeface="Arial" panose="020B0604020202020204" pitchFamily="34" charset="0"/>
              </a:rPr>
              <a:t>projects </a:t>
            </a:r>
            <a:r>
              <a:rPr lang="en-US" altLang="en-US" sz="1900" dirty="0">
                <a:solidFill>
                  <a:schemeClr val="tx2"/>
                </a:solidFill>
                <a:latin typeface="Calibri" panose="020F0502020204030204" pitchFamily="34" charset="0"/>
                <a:ea typeface="+mn-ea"/>
                <a:cs typeface="Arial" panose="020B0604020202020204" pitchFamily="34" charset="0"/>
              </a:rPr>
              <a:t>can offer opportunities for connection and social interaction, including for people at risk of exclusion or poverty, the binding element that creates a sense of </a:t>
            </a:r>
            <a:r>
              <a:rPr lang="en-US" altLang="en-US" sz="1900" dirty="0" err="1" smtClean="0">
                <a:solidFill>
                  <a:schemeClr val="tx2"/>
                </a:solidFill>
                <a:latin typeface="Calibri" panose="020F0502020204030204" pitchFamily="34" charset="0"/>
                <a:ea typeface="+mn-ea"/>
                <a:cs typeface="Arial" panose="020B0604020202020204" pitchFamily="34" charset="0"/>
              </a:rPr>
              <a:t>belongin</a:t>
            </a:r>
            <a:r>
              <a:rPr lang="tr-TR" altLang="en-US" sz="1900" dirty="0" smtClean="0">
                <a:solidFill>
                  <a:schemeClr val="tx2"/>
                </a:solidFill>
                <a:latin typeface="Calibri" panose="020F0502020204030204" pitchFamily="34" charset="0"/>
                <a:ea typeface="+mn-ea"/>
                <a:cs typeface="Arial" panose="020B0604020202020204" pitchFamily="34" charset="0"/>
              </a:rPr>
              <a:t>g,</a:t>
            </a:r>
          </a:p>
          <a:p>
            <a:pPr marL="0" indent="0" algn="just">
              <a:spcBef>
                <a:spcPts val="600"/>
              </a:spcBef>
              <a:spcAft>
                <a:spcPts val="600"/>
              </a:spcAft>
              <a:buNone/>
            </a:pPr>
            <a:r>
              <a:rPr lang="tr-TR" altLang="en-US" sz="1900" dirty="0" smtClean="0">
                <a:solidFill>
                  <a:schemeClr val="tx2"/>
                </a:solidFill>
                <a:latin typeface="Calibri" panose="020F0502020204030204" pitchFamily="34" charset="0"/>
                <a:ea typeface="+mn-ea"/>
                <a:cs typeface="Arial" panose="020B0604020202020204" pitchFamily="34" charset="0"/>
              </a:rPr>
              <a:t>(</a:t>
            </a:r>
            <a:r>
              <a:rPr lang="tr-TR" altLang="en-US" sz="1900" dirty="0" err="1" smtClean="0">
                <a:solidFill>
                  <a:schemeClr val="tx2"/>
                </a:solidFill>
                <a:latin typeface="Calibri" panose="020F0502020204030204" pitchFamily="34" charset="0"/>
                <a:ea typeface="+mn-ea"/>
                <a:cs typeface="Arial" panose="020B0604020202020204" pitchFamily="34" charset="0"/>
              </a:rPr>
              <a:t>GfA</a:t>
            </a:r>
            <a:r>
              <a:rPr lang="tr-TR" altLang="en-US" sz="1900" dirty="0" smtClean="0">
                <a:solidFill>
                  <a:schemeClr val="tx2"/>
                </a:solidFill>
                <a:latin typeface="Calibri" panose="020F0502020204030204" pitchFamily="34" charset="0"/>
                <a:ea typeface="+mn-ea"/>
                <a:cs typeface="Arial" panose="020B0604020202020204" pitchFamily="34" charset="0"/>
              </a:rPr>
              <a:t>, </a:t>
            </a:r>
            <a:r>
              <a:rPr lang="tr-TR" altLang="en-US" sz="1900" dirty="0" err="1" smtClean="0">
                <a:solidFill>
                  <a:schemeClr val="tx2"/>
                </a:solidFill>
                <a:latin typeface="Calibri" panose="020F0502020204030204" pitchFamily="34" charset="0"/>
                <a:ea typeface="+mn-ea"/>
                <a:cs typeface="Arial" panose="020B0604020202020204" pitchFamily="34" charset="0"/>
              </a:rPr>
              <a:t>Annex</a:t>
            </a:r>
            <a:r>
              <a:rPr lang="tr-TR" altLang="en-US" sz="1900" dirty="0" smtClean="0">
                <a:solidFill>
                  <a:schemeClr val="tx2"/>
                </a:solidFill>
                <a:latin typeface="Calibri" panose="020F0502020204030204" pitchFamily="34" charset="0"/>
                <a:ea typeface="+mn-ea"/>
                <a:cs typeface="Arial" panose="020B0604020202020204" pitchFamily="34" charset="0"/>
              </a:rPr>
              <a:t> 1)</a:t>
            </a:r>
          </a:p>
        </p:txBody>
      </p:sp>
      <p:sp>
        <p:nvSpPr>
          <p:cNvPr id="21" name="Dikdörtgen 1"/>
          <p:cNvSpPr>
            <a:spLocks noChangeArrowheads="1"/>
          </p:cNvSpPr>
          <p:nvPr/>
        </p:nvSpPr>
        <p:spPr bwMode="auto">
          <a:xfrm>
            <a:off x="1367643" y="257773"/>
            <a:ext cx="52565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400" b="1" dirty="0" smtClean="0">
                <a:solidFill>
                  <a:schemeClr val="tx2"/>
                </a:solidFill>
                <a:latin typeface="+mn-lt"/>
                <a:ea typeface="ＭＳ Ｐゴシック" panose="020B0600070205080204" pitchFamily="34" charset="-128"/>
              </a:rPr>
              <a:t>How </a:t>
            </a:r>
            <a:r>
              <a:rPr lang="tr-TR" altLang="tr-TR" sz="2400" b="1" dirty="0" err="1" smtClean="0">
                <a:solidFill>
                  <a:schemeClr val="tx2"/>
                </a:solidFill>
                <a:latin typeface="+mn-lt"/>
                <a:ea typeface="ＭＳ Ｐゴシック" panose="020B0600070205080204" pitchFamily="34" charset="-128"/>
              </a:rPr>
              <a:t>to</a:t>
            </a:r>
            <a:r>
              <a:rPr lang="tr-TR" altLang="tr-TR" sz="2400" b="1" dirty="0" smtClean="0">
                <a:solidFill>
                  <a:schemeClr val="tx2"/>
                </a:solidFill>
                <a:latin typeface="+mn-lt"/>
                <a:ea typeface="ＭＳ Ｐゴシック" panose="020B0600070205080204" pitchFamily="34" charset="-128"/>
              </a:rPr>
              <a:t> </a:t>
            </a:r>
            <a:r>
              <a:rPr lang="tr-TR" altLang="tr-TR" sz="2400" b="1" dirty="0" err="1" smtClean="0">
                <a:solidFill>
                  <a:schemeClr val="tx2"/>
                </a:solidFill>
                <a:latin typeface="+mn-lt"/>
                <a:ea typeface="ＭＳ Ｐゴシック" panose="020B0600070205080204" pitchFamily="34" charset="-128"/>
              </a:rPr>
              <a:t>incorporate</a:t>
            </a:r>
            <a:r>
              <a:rPr lang="tr-TR" altLang="tr-TR" sz="2400" b="1" dirty="0" smtClean="0">
                <a:solidFill>
                  <a:schemeClr val="tx2"/>
                </a:solidFill>
                <a:latin typeface="+mn-lt"/>
                <a:ea typeface="ＭＳ Ｐゴシック" panose="020B0600070205080204" pitchFamily="34" charset="-128"/>
              </a:rPr>
              <a:t> </a:t>
            </a:r>
            <a:r>
              <a:rPr lang="tr-TR" altLang="tr-TR" sz="2400" b="1" dirty="0" err="1" smtClean="0">
                <a:solidFill>
                  <a:schemeClr val="tx2"/>
                </a:solidFill>
                <a:latin typeface="+mn-lt"/>
                <a:ea typeface="ＭＳ Ｐゴシック" panose="020B0600070205080204" pitchFamily="34" charset="-128"/>
              </a:rPr>
              <a:t>Bauhaus</a:t>
            </a:r>
            <a:r>
              <a:rPr lang="tr-TR" altLang="tr-TR" sz="2400" b="1" dirty="0" smtClean="0">
                <a:solidFill>
                  <a:schemeClr val="tx2"/>
                </a:solidFill>
                <a:latin typeface="+mn-lt"/>
                <a:ea typeface="ＭＳ Ｐゴシック" panose="020B0600070205080204" pitchFamily="34" charset="-128"/>
              </a:rPr>
              <a:t> </a:t>
            </a:r>
            <a:r>
              <a:rPr lang="tr-TR" altLang="tr-TR" sz="2400" b="1" dirty="0" err="1" smtClean="0">
                <a:solidFill>
                  <a:schemeClr val="tx2"/>
                </a:solidFill>
                <a:latin typeface="+mn-lt"/>
                <a:ea typeface="ＭＳ Ｐゴシック" panose="020B0600070205080204" pitchFamily="34" charset="-128"/>
              </a:rPr>
              <a:t>initiative</a:t>
            </a:r>
            <a:r>
              <a:rPr lang="tr-TR" altLang="tr-TR" sz="2400" b="1" dirty="0" smtClean="0">
                <a:solidFill>
                  <a:schemeClr val="tx2"/>
                </a:solidFill>
                <a:latin typeface="+mn-lt"/>
                <a:ea typeface="ＭＳ Ｐゴシック" panose="020B0600070205080204" pitchFamily="34" charset="-128"/>
              </a:rPr>
              <a:t> </a:t>
            </a:r>
          </a:p>
          <a:p>
            <a:pPr algn="ctr">
              <a:spcBef>
                <a:spcPct val="0"/>
              </a:spcBef>
              <a:buFontTx/>
              <a:buNone/>
            </a:pPr>
            <a:r>
              <a:rPr lang="tr-TR" altLang="tr-TR" sz="2400" b="1" dirty="0" smtClean="0">
                <a:solidFill>
                  <a:schemeClr val="tx2"/>
                </a:solidFill>
                <a:latin typeface="+mn-lt"/>
                <a:ea typeface="ＭＳ Ｐゴシック" panose="020B0600070205080204" pitchFamily="34" charset="-128"/>
              </a:rPr>
              <a:t>in </a:t>
            </a:r>
            <a:r>
              <a:rPr lang="tr-TR" altLang="tr-TR" sz="2400" b="1" dirty="0" err="1" smtClean="0">
                <a:solidFill>
                  <a:schemeClr val="tx2"/>
                </a:solidFill>
                <a:latin typeface="+mn-lt"/>
                <a:ea typeface="ＭＳ Ｐゴシック" panose="020B0600070205080204" pitchFamily="34" charset="-128"/>
              </a:rPr>
              <a:t>projects</a:t>
            </a:r>
            <a:r>
              <a:rPr lang="tr-TR" altLang="tr-TR" sz="2400" b="1" dirty="0" smtClean="0">
                <a:solidFill>
                  <a:schemeClr val="tx2"/>
                </a:solidFill>
                <a:latin typeface="+mn-lt"/>
                <a:ea typeface="ＭＳ Ｐゴシック" panose="020B0600070205080204" pitchFamily="34" charset="-128"/>
              </a:rPr>
              <a:t>?      </a:t>
            </a:r>
            <a:endParaRPr lang="tr-TR" altLang="tr-TR" sz="2400" b="1" dirty="0">
              <a:solidFill>
                <a:schemeClr val="tx2"/>
              </a:solidFill>
              <a:latin typeface="+mn-lt"/>
              <a:ea typeface="ＭＳ Ｐゴシック" panose="020B0600070205080204" pitchFamily="34" charset="-128"/>
            </a:endParaRPr>
          </a:p>
        </p:txBody>
      </p:sp>
    </p:spTree>
    <p:extLst>
      <p:ext uri="{BB962C8B-B14F-4D97-AF65-F5344CB8AC3E}">
        <p14:creationId xmlns:p14="http://schemas.microsoft.com/office/powerpoint/2010/main" val="2933457368"/>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286075" y="2132856"/>
            <a:ext cx="8713663" cy="1052596"/>
          </a:xfrm>
          <a:prstGeom prst="rect">
            <a:avLst/>
          </a:prstGeom>
        </p:spPr>
        <p:txBody>
          <a:bodyPr wrap="square">
            <a:sp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tr-TR" sz="2400" b="1" i="0" u="none" strike="noStrike" kern="1200" cap="none" spc="-150" normalizeH="0" baseline="0" noProof="0" dirty="0">
              <a:ln>
                <a:noFill/>
              </a:ln>
              <a:solidFill>
                <a:srgbClr val="1F497D"/>
              </a:solidFill>
              <a:effectLst/>
              <a:uLnTx/>
              <a:uFillTx/>
              <a:latin typeface="Calibri"/>
              <a:ea typeface="+mn-ea"/>
              <a:cs typeface="Arial" panose="020B0604020202020204" pitchFamily="34" charset="0"/>
            </a:endParaRPr>
          </a:p>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tr-TR" sz="3200" b="1" i="0" u="none" strike="noStrike" kern="1200" cap="none" spc="-150" normalizeH="0" baseline="0" noProof="0" dirty="0">
              <a:ln>
                <a:noFill/>
              </a:ln>
              <a:solidFill>
                <a:srgbClr val="1F497D"/>
              </a:solidFill>
              <a:effectLst/>
              <a:uLnTx/>
              <a:uFillTx/>
              <a:latin typeface="Calibri"/>
              <a:ea typeface="+mn-ea"/>
              <a:cs typeface="Arial" panose="020B0604020202020204" pitchFamily="34" charset="0"/>
            </a:endParaRP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Content Placeholder 2"/>
          <p:cNvSpPr txBox="1">
            <a:spLocks/>
          </p:cNvSpPr>
          <p:nvPr/>
        </p:nvSpPr>
        <p:spPr bwMode="auto">
          <a:xfrm>
            <a:off x="611561" y="1484784"/>
            <a:ext cx="7898224"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just">
              <a:spcBef>
                <a:spcPts val="600"/>
              </a:spcBef>
              <a:spcAft>
                <a:spcPts val="600"/>
              </a:spcAft>
              <a:buFont typeface="Wingdings" panose="05000000000000000000" pitchFamily="2" charset="2"/>
              <a:buChar char="ü"/>
            </a:pPr>
            <a:r>
              <a:rPr lang="en-US" altLang="en-US" sz="2000" dirty="0" smtClean="0">
                <a:solidFill>
                  <a:schemeClr val="tx2"/>
                </a:solidFill>
                <a:latin typeface="Calibri" panose="020F0502020204030204" pitchFamily="34" charset="0"/>
                <a:ea typeface="+mn-ea"/>
                <a:cs typeface="Arial" panose="020B0604020202020204" pitchFamily="34" charset="0"/>
              </a:rPr>
              <a:t>Techniques</a:t>
            </a:r>
            <a:r>
              <a:rPr lang="en-US" altLang="en-US" sz="2000" dirty="0">
                <a:solidFill>
                  <a:schemeClr val="tx2"/>
                </a:solidFill>
                <a:latin typeface="Calibri" panose="020F0502020204030204" pitchFamily="34" charset="0"/>
                <a:ea typeface="+mn-ea"/>
                <a:cs typeface="Arial" panose="020B0604020202020204" pitchFamily="34" charset="0"/>
              </a:rPr>
              <a:t>, materials and processes for construction and design – tools that may support design and co-creation for more sustainable building and planning processes;</a:t>
            </a:r>
          </a:p>
          <a:p>
            <a:pPr algn="just">
              <a:spcBef>
                <a:spcPts val="600"/>
              </a:spcBef>
              <a:spcAft>
                <a:spcPts val="600"/>
              </a:spcAft>
              <a:buFont typeface="Wingdings" panose="05000000000000000000" pitchFamily="2" charset="2"/>
              <a:buChar char="ü"/>
            </a:pPr>
            <a:r>
              <a:rPr lang="en-US" altLang="en-US" sz="2000" dirty="0" smtClean="0">
                <a:solidFill>
                  <a:schemeClr val="tx2"/>
                </a:solidFill>
                <a:latin typeface="Calibri" panose="020F0502020204030204" pitchFamily="34" charset="0"/>
                <a:ea typeface="+mn-ea"/>
                <a:cs typeface="Arial" panose="020B0604020202020204" pitchFamily="34" charset="0"/>
              </a:rPr>
              <a:t>Building </a:t>
            </a:r>
            <a:r>
              <a:rPr lang="en-US" altLang="en-US" sz="2000" dirty="0">
                <a:solidFill>
                  <a:schemeClr val="tx2"/>
                </a:solidFill>
                <a:latin typeface="Calibri" panose="020F0502020204030204" pitchFamily="34" charset="0"/>
                <a:ea typeface="+mn-ea"/>
                <a:cs typeface="Arial" panose="020B0604020202020204" pitchFamily="34" charset="0"/>
              </a:rPr>
              <a:t>in the spirit of circularity – places/physical sites that demonstrate the re-use and recycling of materials, renovations, or buildings planned with full circularity in mind contributing to inclusiveness in relation to their function or accessibility;</a:t>
            </a:r>
          </a:p>
          <a:p>
            <a:pPr marL="0" indent="0" algn="just">
              <a:spcBef>
                <a:spcPts val="600"/>
              </a:spcBef>
              <a:spcAft>
                <a:spcPts val="600"/>
              </a:spcAft>
              <a:buNone/>
            </a:pPr>
            <a:r>
              <a:rPr lang="tr-TR" altLang="en-US" sz="2000" dirty="0" smtClean="0">
                <a:solidFill>
                  <a:schemeClr val="tx2"/>
                </a:solidFill>
                <a:latin typeface="Calibri" panose="020F0502020204030204" pitchFamily="34" charset="0"/>
                <a:ea typeface="+mn-ea"/>
                <a:cs typeface="Arial" panose="020B0604020202020204" pitchFamily="34" charset="0"/>
              </a:rPr>
              <a:t>(</a:t>
            </a:r>
            <a:r>
              <a:rPr lang="tr-TR" altLang="en-US" sz="2000" dirty="0" err="1" smtClean="0">
                <a:solidFill>
                  <a:schemeClr val="tx2"/>
                </a:solidFill>
                <a:latin typeface="Calibri" panose="020F0502020204030204" pitchFamily="34" charset="0"/>
                <a:ea typeface="+mn-ea"/>
                <a:cs typeface="Arial" panose="020B0604020202020204" pitchFamily="34" charset="0"/>
              </a:rPr>
              <a:t>GfA</a:t>
            </a:r>
            <a:r>
              <a:rPr lang="tr-TR" altLang="en-US" sz="2000" dirty="0" smtClean="0">
                <a:solidFill>
                  <a:schemeClr val="tx2"/>
                </a:solidFill>
                <a:latin typeface="Calibri" panose="020F0502020204030204" pitchFamily="34" charset="0"/>
                <a:ea typeface="+mn-ea"/>
                <a:cs typeface="Arial" panose="020B0604020202020204" pitchFamily="34" charset="0"/>
              </a:rPr>
              <a:t>, </a:t>
            </a:r>
            <a:r>
              <a:rPr lang="tr-TR" altLang="en-US" sz="2000" dirty="0" err="1" smtClean="0">
                <a:solidFill>
                  <a:schemeClr val="tx2"/>
                </a:solidFill>
                <a:latin typeface="Calibri" panose="020F0502020204030204" pitchFamily="34" charset="0"/>
                <a:ea typeface="+mn-ea"/>
                <a:cs typeface="Arial" panose="020B0604020202020204" pitchFamily="34" charset="0"/>
              </a:rPr>
              <a:t>Annex</a:t>
            </a:r>
            <a:r>
              <a:rPr lang="tr-TR" altLang="en-US" sz="2000" dirty="0" smtClean="0">
                <a:solidFill>
                  <a:schemeClr val="tx2"/>
                </a:solidFill>
                <a:latin typeface="Calibri" panose="020F0502020204030204" pitchFamily="34" charset="0"/>
                <a:ea typeface="+mn-ea"/>
                <a:cs typeface="Arial" panose="020B0604020202020204" pitchFamily="34" charset="0"/>
              </a:rPr>
              <a:t> 1)</a:t>
            </a:r>
          </a:p>
        </p:txBody>
      </p:sp>
      <p:sp>
        <p:nvSpPr>
          <p:cNvPr id="21" name="Dikdörtgen 1"/>
          <p:cNvSpPr>
            <a:spLocks noChangeArrowheads="1"/>
          </p:cNvSpPr>
          <p:nvPr/>
        </p:nvSpPr>
        <p:spPr bwMode="auto">
          <a:xfrm>
            <a:off x="1475655" y="195463"/>
            <a:ext cx="52565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400" b="1" dirty="0" smtClean="0">
                <a:solidFill>
                  <a:srgbClr val="002060"/>
                </a:solidFill>
                <a:latin typeface="+mn-lt"/>
                <a:ea typeface="ＭＳ Ｐゴシック" panose="020B0600070205080204" pitchFamily="34" charset="-128"/>
              </a:rPr>
              <a:t>How </a:t>
            </a:r>
            <a:r>
              <a:rPr lang="tr-TR" altLang="tr-TR" sz="2400" b="1" dirty="0" err="1" smtClean="0">
                <a:solidFill>
                  <a:srgbClr val="002060"/>
                </a:solidFill>
                <a:latin typeface="+mn-lt"/>
                <a:ea typeface="ＭＳ Ｐゴシック" panose="020B0600070205080204" pitchFamily="34" charset="-128"/>
              </a:rPr>
              <a:t>to</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latin typeface="+mn-lt"/>
                <a:ea typeface="ＭＳ Ｐゴシック" panose="020B0600070205080204" pitchFamily="34" charset="-128"/>
              </a:rPr>
              <a:t>incorporate</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latin typeface="+mn-lt"/>
                <a:ea typeface="ＭＳ Ｐゴシック" panose="020B0600070205080204" pitchFamily="34" charset="-128"/>
              </a:rPr>
              <a:t>Bauhaus</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latin typeface="+mn-lt"/>
                <a:ea typeface="ＭＳ Ｐゴシック" panose="020B0600070205080204" pitchFamily="34" charset="-128"/>
              </a:rPr>
              <a:t>initiative</a:t>
            </a:r>
            <a:r>
              <a:rPr lang="tr-TR" altLang="tr-TR" sz="2400" b="1" dirty="0" smtClean="0">
                <a:solidFill>
                  <a:srgbClr val="002060"/>
                </a:solidFill>
                <a:latin typeface="+mn-lt"/>
                <a:ea typeface="ＭＳ Ｐゴシック" panose="020B0600070205080204" pitchFamily="34" charset="-128"/>
              </a:rPr>
              <a:t> </a:t>
            </a:r>
          </a:p>
          <a:p>
            <a:pPr algn="ctr">
              <a:spcBef>
                <a:spcPct val="0"/>
              </a:spcBef>
              <a:buFontTx/>
              <a:buNone/>
            </a:pPr>
            <a:r>
              <a:rPr lang="tr-TR" altLang="tr-TR" sz="2400" b="1" dirty="0" smtClean="0">
                <a:solidFill>
                  <a:srgbClr val="002060"/>
                </a:solidFill>
                <a:latin typeface="+mn-lt"/>
                <a:ea typeface="ＭＳ Ｐゴシック" panose="020B0600070205080204" pitchFamily="34" charset="-128"/>
              </a:rPr>
              <a:t>in </a:t>
            </a:r>
            <a:r>
              <a:rPr lang="tr-TR" altLang="tr-TR" sz="2400" b="1" dirty="0" err="1" smtClean="0">
                <a:solidFill>
                  <a:srgbClr val="002060"/>
                </a:solidFill>
                <a:latin typeface="+mn-lt"/>
                <a:ea typeface="ＭＳ Ｐゴシック" panose="020B0600070205080204" pitchFamily="34" charset="-128"/>
              </a:rPr>
              <a:t>projects</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ea typeface="ＭＳ Ｐゴシック" panose="020B0600070205080204" pitchFamily="34" charset="-128"/>
              </a:rPr>
              <a:t>specific</a:t>
            </a:r>
            <a:r>
              <a:rPr lang="tr-TR" altLang="tr-TR" sz="2400" b="1" dirty="0" smtClean="0">
                <a:solidFill>
                  <a:srgbClr val="002060"/>
                </a:solidFill>
                <a:ea typeface="ＭＳ Ｐゴシック" panose="020B0600070205080204" pitchFamily="34" charset="-128"/>
              </a:rPr>
              <a:t> </a:t>
            </a:r>
            <a:r>
              <a:rPr lang="tr-TR" altLang="tr-TR" sz="2400" b="1" dirty="0" err="1">
                <a:solidFill>
                  <a:srgbClr val="002060"/>
                </a:solidFill>
                <a:ea typeface="ＭＳ Ｐゴシック" panose="020B0600070205080204" pitchFamily="34" charset="-128"/>
              </a:rPr>
              <a:t>examples</a:t>
            </a:r>
            <a:endParaRPr lang="tr-TR" altLang="tr-TR" sz="2400" b="1" dirty="0">
              <a:solidFill>
                <a:srgbClr val="002060"/>
              </a:solidFill>
              <a:latin typeface="+mn-lt"/>
              <a:ea typeface="ＭＳ Ｐゴシック" panose="020B0600070205080204" pitchFamily="34" charset="-128"/>
            </a:endParaRPr>
          </a:p>
        </p:txBody>
      </p:sp>
      <p:sp>
        <p:nvSpPr>
          <p:cNvPr id="9" name="Sağ Ok 8"/>
          <p:cNvSpPr/>
          <p:nvPr/>
        </p:nvSpPr>
        <p:spPr>
          <a:xfrm>
            <a:off x="3563888" y="591136"/>
            <a:ext cx="288032"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Resim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0305" y="3857928"/>
            <a:ext cx="3477507" cy="2318338"/>
          </a:xfrm>
          <a:prstGeom prst="rect">
            <a:avLst/>
          </a:prstGeom>
        </p:spPr>
      </p:pic>
      <p:sp>
        <p:nvSpPr>
          <p:cNvPr id="3" name="Dikdörtgen 2"/>
          <p:cNvSpPr/>
          <p:nvPr/>
        </p:nvSpPr>
        <p:spPr>
          <a:xfrm>
            <a:off x="899592" y="4581128"/>
            <a:ext cx="3960440" cy="1384995"/>
          </a:xfrm>
          <a:prstGeom prst="rect">
            <a:avLst/>
          </a:prstGeom>
        </p:spPr>
        <p:txBody>
          <a:bodyPr wrap="square">
            <a:spAutoFit/>
          </a:bodyPr>
          <a:lstStyle/>
          <a:p>
            <a:r>
              <a:rPr lang="en-GB" sz="1400" dirty="0">
                <a:solidFill>
                  <a:schemeClr val="tx2"/>
                </a:solidFill>
              </a:rPr>
              <a:t>https://www.archdaily.com/948304/urban-acupuncture-regenerating-public-space-through-hyper-local-interventions/5f6bae9763c0176b3f000336-urban-acupuncture-regenerating-public-space-through-hyper-local-interventions-photo</a:t>
            </a:r>
          </a:p>
        </p:txBody>
      </p:sp>
    </p:spTree>
    <p:extLst>
      <p:ext uri="{BB962C8B-B14F-4D97-AF65-F5344CB8AC3E}">
        <p14:creationId xmlns:p14="http://schemas.microsoft.com/office/powerpoint/2010/main" val="2786256448"/>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286075" y="2132856"/>
            <a:ext cx="8713663" cy="1052596"/>
          </a:xfrm>
          <a:prstGeom prst="rect">
            <a:avLst/>
          </a:prstGeom>
        </p:spPr>
        <p:txBody>
          <a:bodyPr wrap="square">
            <a:sp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tr-TR" sz="2400" b="1" i="0" u="none" strike="noStrike" kern="1200" cap="none" spc="-150" normalizeH="0" baseline="0" noProof="0" dirty="0">
              <a:ln>
                <a:noFill/>
              </a:ln>
              <a:solidFill>
                <a:srgbClr val="1F497D"/>
              </a:solidFill>
              <a:effectLst/>
              <a:uLnTx/>
              <a:uFillTx/>
              <a:latin typeface="Calibri"/>
              <a:ea typeface="+mn-ea"/>
              <a:cs typeface="Arial" panose="020B0604020202020204" pitchFamily="34" charset="0"/>
            </a:endParaRPr>
          </a:p>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tr-TR" sz="3200" b="1" i="0" u="none" strike="noStrike" kern="1200" cap="none" spc="-150" normalizeH="0" baseline="0" noProof="0" dirty="0">
              <a:ln>
                <a:noFill/>
              </a:ln>
              <a:solidFill>
                <a:srgbClr val="1F497D"/>
              </a:solidFill>
              <a:effectLst/>
              <a:uLnTx/>
              <a:uFillTx/>
              <a:latin typeface="Calibri"/>
              <a:ea typeface="+mn-ea"/>
              <a:cs typeface="Arial" panose="020B0604020202020204" pitchFamily="34" charset="0"/>
            </a:endParaRP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Content Placeholder 2"/>
          <p:cNvSpPr txBox="1">
            <a:spLocks/>
          </p:cNvSpPr>
          <p:nvPr/>
        </p:nvSpPr>
        <p:spPr bwMode="auto">
          <a:xfrm>
            <a:off x="539552" y="1484784"/>
            <a:ext cx="7970233" cy="1700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just">
              <a:spcBef>
                <a:spcPts val="600"/>
              </a:spcBef>
              <a:spcAft>
                <a:spcPts val="600"/>
              </a:spcAft>
              <a:buFont typeface="Wingdings" panose="05000000000000000000" pitchFamily="2" charset="2"/>
              <a:buChar char="ü"/>
            </a:pPr>
            <a:r>
              <a:rPr lang="en-US" altLang="en-US" sz="2000" dirty="0" smtClean="0">
                <a:solidFill>
                  <a:schemeClr val="tx2"/>
                </a:solidFill>
                <a:latin typeface="Calibri" panose="020F0502020204030204" pitchFamily="34" charset="0"/>
                <a:ea typeface="+mn-ea"/>
                <a:cs typeface="Arial" panose="020B0604020202020204" pitchFamily="34" charset="0"/>
              </a:rPr>
              <a:t>Solutions </a:t>
            </a:r>
            <a:r>
              <a:rPr lang="en-US" altLang="en-US" sz="2000" dirty="0">
                <a:solidFill>
                  <a:schemeClr val="tx2"/>
                </a:solidFill>
                <a:latin typeface="Calibri" panose="020F0502020204030204" pitchFamily="34" charset="0"/>
                <a:ea typeface="+mn-ea"/>
                <a:cs typeface="Arial" panose="020B0604020202020204" pitchFamily="34" charset="0"/>
              </a:rPr>
              <a:t>for the co-evolution of built environment and nature – showing how the built environment may contribute to the protection of nature and biodiversity, taking into account cultural and social needs, or blending of buildings in landscape, or integration of living nature in construction</a:t>
            </a:r>
            <a:r>
              <a:rPr lang="en-US" altLang="en-US" sz="2000" dirty="0" smtClean="0">
                <a:solidFill>
                  <a:schemeClr val="tx2"/>
                </a:solidFill>
                <a:latin typeface="Calibri" panose="020F0502020204030204" pitchFamily="34" charset="0"/>
                <a:ea typeface="+mn-ea"/>
                <a:cs typeface="Arial" panose="020B0604020202020204" pitchFamily="34" charset="0"/>
              </a:rPr>
              <a:t>;</a:t>
            </a:r>
            <a:endParaRPr lang="tr-TR" altLang="en-US" sz="2000" dirty="0" smtClean="0">
              <a:solidFill>
                <a:schemeClr val="tx2"/>
              </a:solidFill>
              <a:latin typeface="Calibri" panose="020F0502020204030204" pitchFamily="34" charset="0"/>
              <a:ea typeface="+mn-ea"/>
              <a:cs typeface="Arial" panose="020B0604020202020204" pitchFamily="34" charset="0"/>
            </a:endParaRPr>
          </a:p>
          <a:p>
            <a:pPr marL="0" indent="0" algn="just">
              <a:spcBef>
                <a:spcPts val="600"/>
              </a:spcBef>
              <a:spcAft>
                <a:spcPts val="600"/>
              </a:spcAft>
              <a:buNone/>
            </a:pPr>
            <a:endParaRPr lang="tr-TR" altLang="en-US" sz="2000" dirty="0" smtClean="0">
              <a:solidFill>
                <a:schemeClr val="tx2"/>
              </a:solidFill>
              <a:latin typeface="Calibri" panose="020F0502020204030204" pitchFamily="34" charset="0"/>
              <a:ea typeface="+mn-ea"/>
              <a:cs typeface="Arial" panose="020B0604020202020204" pitchFamily="34" charset="0"/>
            </a:endParaRPr>
          </a:p>
          <a:p>
            <a:pPr marL="0" indent="0" algn="just">
              <a:spcBef>
                <a:spcPts val="600"/>
              </a:spcBef>
              <a:spcAft>
                <a:spcPts val="600"/>
              </a:spcAft>
              <a:buNone/>
            </a:pPr>
            <a:endParaRPr lang="tr-TR" altLang="en-US" sz="2000" dirty="0">
              <a:solidFill>
                <a:schemeClr val="tx2"/>
              </a:solidFill>
              <a:latin typeface="Calibri" panose="020F0502020204030204" pitchFamily="34" charset="0"/>
              <a:ea typeface="+mn-ea"/>
              <a:cs typeface="Arial" panose="020B0604020202020204" pitchFamily="34" charset="0"/>
            </a:endParaRPr>
          </a:p>
          <a:p>
            <a:pPr marL="0" indent="0" algn="just">
              <a:spcBef>
                <a:spcPts val="600"/>
              </a:spcBef>
              <a:spcAft>
                <a:spcPts val="600"/>
              </a:spcAft>
              <a:buNone/>
            </a:pPr>
            <a:endParaRPr lang="tr-TR" altLang="en-US" sz="2000" dirty="0">
              <a:solidFill>
                <a:schemeClr val="tx2"/>
              </a:solidFill>
              <a:latin typeface="Calibri" panose="020F0502020204030204" pitchFamily="34" charset="0"/>
              <a:ea typeface="+mn-ea"/>
              <a:cs typeface="Arial" panose="020B0604020202020204" pitchFamily="34" charset="0"/>
            </a:endParaRPr>
          </a:p>
          <a:p>
            <a:pPr marL="0" indent="0" algn="just">
              <a:spcBef>
                <a:spcPts val="600"/>
              </a:spcBef>
              <a:spcAft>
                <a:spcPts val="600"/>
              </a:spcAft>
              <a:buNone/>
            </a:pPr>
            <a:r>
              <a:rPr lang="tr-TR" altLang="en-US" sz="1900" dirty="0" smtClean="0">
                <a:solidFill>
                  <a:schemeClr val="tx2"/>
                </a:solidFill>
                <a:latin typeface="Calibri" panose="020F0502020204030204" pitchFamily="34" charset="0"/>
                <a:ea typeface="+mn-ea"/>
                <a:cs typeface="Arial" panose="020B0604020202020204" pitchFamily="34" charset="0"/>
              </a:rPr>
              <a:t>FLW, </a:t>
            </a:r>
            <a:r>
              <a:rPr lang="tr-TR" altLang="en-US" sz="1900" dirty="0" err="1" smtClean="0">
                <a:solidFill>
                  <a:schemeClr val="tx2"/>
                </a:solidFill>
                <a:latin typeface="Calibri" panose="020F0502020204030204" pitchFamily="34" charset="0"/>
                <a:ea typeface="+mn-ea"/>
                <a:cs typeface="Arial" panose="020B0604020202020204" pitchFamily="34" charset="0"/>
              </a:rPr>
              <a:t>Falling</a:t>
            </a:r>
            <a:r>
              <a:rPr lang="tr-TR" altLang="en-US" sz="1900" dirty="0" smtClean="0">
                <a:solidFill>
                  <a:schemeClr val="tx2"/>
                </a:solidFill>
                <a:latin typeface="Calibri" panose="020F0502020204030204" pitchFamily="34" charset="0"/>
                <a:ea typeface="+mn-ea"/>
                <a:cs typeface="Arial" panose="020B0604020202020204" pitchFamily="34" charset="0"/>
              </a:rPr>
              <a:t> </a:t>
            </a:r>
            <a:r>
              <a:rPr lang="tr-TR" altLang="en-US" sz="1900" dirty="0" err="1" smtClean="0">
                <a:solidFill>
                  <a:schemeClr val="tx2"/>
                </a:solidFill>
                <a:latin typeface="Calibri" panose="020F0502020204030204" pitchFamily="34" charset="0"/>
                <a:ea typeface="+mn-ea"/>
                <a:cs typeface="Arial" panose="020B0604020202020204" pitchFamily="34" charset="0"/>
              </a:rPr>
              <a:t>Waterfall</a:t>
            </a:r>
            <a:r>
              <a:rPr lang="tr-TR" altLang="en-US" sz="1900" dirty="0" smtClean="0">
                <a:solidFill>
                  <a:schemeClr val="tx2"/>
                </a:solidFill>
                <a:latin typeface="Calibri" panose="020F0502020204030204" pitchFamily="34" charset="0"/>
                <a:ea typeface="+mn-ea"/>
                <a:cs typeface="Arial" panose="020B0604020202020204" pitchFamily="34" charset="0"/>
              </a:rPr>
              <a:t> House</a:t>
            </a:r>
          </a:p>
          <a:p>
            <a:pPr marL="0" indent="0" algn="just">
              <a:spcBef>
                <a:spcPts val="600"/>
              </a:spcBef>
              <a:spcAft>
                <a:spcPts val="600"/>
              </a:spcAft>
              <a:buNone/>
            </a:pPr>
            <a:r>
              <a:rPr lang="tr-TR" altLang="en-US" sz="1200" dirty="0">
                <a:solidFill>
                  <a:schemeClr val="tx2"/>
                </a:solidFill>
                <a:latin typeface="Calibri" panose="020F0502020204030204" pitchFamily="34" charset="0"/>
                <a:ea typeface="+mn-ea"/>
                <a:cs typeface="Arial" panose="020B0604020202020204" pitchFamily="34" charset="0"/>
              </a:rPr>
              <a:t>https://franklloydwright.org/site/fallingwater</a:t>
            </a:r>
            <a:r>
              <a:rPr lang="tr-TR" altLang="en-US" sz="2000" dirty="0">
                <a:solidFill>
                  <a:schemeClr val="tx2"/>
                </a:solidFill>
                <a:latin typeface="Calibri" panose="020F0502020204030204" pitchFamily="34" charset="0"/>
                <a:ea typeface="+mn-ea"/>
                <a:cs typeface="Arial" panose="020B0604020202020204" pitchFamily="34" charset="0"/>
              </a:rPr>
              <a:t>/</a:t>
            </a:r>
            <a:endParaRPr lang="tr-TR" altLang="en-US" sz="2000" dirty="0" smtClean="0">
              <a:solidFill>
                <a:schemeClr val="tx2"/>
              </a:solidFill>
              <a:latin typeface="Calibri" panose="020F0502020204030204" pitchFamily="34" charset="0"/>
              <a:ea typeface="+mn-ea"/>
              <a:cs typeface="Arial" panose="020B0604020202020204" pitchFamily="34" charset="0"/>
            </a:endParaRPr>
          </a:p>
          <a:p>
            <a:pPr algn="just">
              <a:spcBef>
                <a:spcPts val="600"/>
              </a:spcBef>
              <a:spcAft>
                <a:spcPts val="600"/>
              </a:spcAft>
              <a:buFont typeface="Wingdings" panose="05000000000000000000" pitchFamily="2" charset="2"/>
              <a:buChar char="ü"/>
            </a:pPr>
            <a:endParaRPr lang="en-US" altLang="en-US" sz="2000" dirty="0" smtClean="0">
              <a:solidFill>
                <a:schemeClr val="tx2"/>
              </a:solidFill>
              <a:latin typeface="Calibri" panose="020F0502020204030204" pitchFamily="34" charset="0"/>
              <a:ea typeface="+mn-ea"/>
              <a:cs typeface="Arial" panose="020B0604020202020204" pitchFamily="34" charset="0"/>
            </a:endParaRPr>
          </a:p>
        </p:txBody>
      </p:sp>
      <p:sp>
        <p:nvSpPr>
          <p:cNvPr id="21" name="Dikdörtgen 1"/>
          <p:cNvSpPr>
            <a:spLocks noChangeArrowheads="1"/>
          </p:cNvSpPr>
          <p:nvPr/>
        </p:nvSpPr>
        <p:spPr bwMode="auto">
          <a:xfrm>
            <a:off x="1475655" y="195463"/>
            <a:ext cx="52565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400" b="1" dirty="0" smtClean="0">
                <a:solidFill>
                  <a:srgbClr val="002060"/>
                </a:solidFill>
                <a:latin typeface="+mn-lt"/>
                <a:ea typeface="ＭＳ Ｐゴシック" panose="020B0600070205080204" pitchFamily="34" charset="-128"/>
              </a:rPr>
              <a:t>How </a:t>
            </a:r>
            <a:r>
              <a:rPr lang="tr-TR" altLang="tr-TR" sz="2400" b="1" dirty="0" err="1" smtClean="0">
                <a:solidFill>
                  <a:srgbClr val="002060"/>
                </a:solidFill>
                <a:latin typeface="+mn-lt"/>
                <a:ea typeface="ＭＳ Ｐゴシック" panose="020B0600070205080204" pitchFamily="34" charset="-128"/>
              </a:rPr>
              <a:t>to</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latin typeface="+mn-lt"/>
                <a:ea typeface="ＭＳ Ｐゴシック" panose="020B0600070205080204" pitchFamily="34" charset="-128"/>
              </a:rPr>
              <a:t>incorporate</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latin typeface="+mn-lt"/>
                <a:ea typeface="ＭＳ Ｐゴシック" panose="020B0600070205080204" pitchFamily="34" charset="-128"/>
              </a:rPr>
              <a:t>Bauhaus</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latin typeface="+mn-lt"/>
                <a:ea typeface="ＭＳ Ｐゴシック" panose="020B0600070205080204" pitchFamily="34" charset="-128"/>
              </a:rPr>
              <a:t>initiative</a:t>
            </a:r>
            <a:r>
              <a:rPr lang="tr-TR" altLang="tr-TR" sz="2400" b="1" dirty="0" smtClean="0">
                <a:solidFill>
                  <a:srgbClr val="002060"/>
                </a:solidFill>
                <a:latin typeface="+mn-lt"/>
                <a:ea typeface="ＭＳ Ｐゴシック" panose="020B0600070205080204" pitchFamily="34" charset="-128"/>
              </a:rPr>
              <a:t> </a:t>
            </a:r>
          </a:p>
          <a:p>
            <a:pPr algn="ctr">
              <a:spcBef>
                <a:spcPct val="0"/>
              </a:spcBef>
              <a:buFontTx/>
              <a:buNone/>
            </a:pPr>
            <a:r>
              <a:rPr lang="tr-TR" altLang="tr-TR" sz="2400" b="1" dirty="0" smtClean="0">
                <a:solidFill>
                  <a:srgbClr val="002060"/>
                </a:solidFill>
                <a:latin typeface="+mn-lt"/>
                <a:ea typeface="ＭＳ Ｐゴシック" panose="020B0600070205080204" pitchFamily="34" charset="-128"/>
              </a:rPr>
              <a:t>in </a:t>
            </a:r>
            <a:r>
              <a:rPr lang="tr-TR" altLang="tr-TR" sz="2400" b="1" dirty="0" err="1" smtClean="0">
                <a:solidFill>
                  <a:srgbClr val="002060"/>
                </a:solidFill>
                <a:latin typeface="+mn-lt"/>
                <a:ea typeface="ＭＳ Ｐゴシック" panose="020B0600070205080204" pitchFamily="34" charset="-128"/>
              </a:rPr>
              <a:t>projects</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ea typeface="ＭＳ Ｐゴシック" panose="020B0600070205080204" pitchFamily="34" charset="-128"/>
              </a:rPr>
              <a:t>specific</a:t>
            </a:r>
            <a:r>
              <a:rPr lang="tr-TR" altLang="tr-TR" sz="2400" b="1" dirty="0" smtClean="0">
                <a:solidFill>
                  <a:srgbClr val="002060"/>
                </a:solidFill>
                <a:ea typeface="ＭＳ Ｐゴシック" panose="020B0600070205080204" pitchFamily="34" charset="-128"/>
              </a:rPr>
              <a:t> </a:t>
            </a:r>
            <a:r>
              <a:rPr lang="tr-TR" altLang="tr-TR" sz="2400" b="1" dirty="0" err="1">
                <a:solidFill>
                  <a:srgbClr val="002060"/>
                </a:solidFill>
                <a:ea typeface="ＭＳ Ｐゴシック" panose="020B0600070205080204" pitchFamily="34" charset="-128"/>
              </a:rPr>
              <a:t>examples</a:t>
            </a:r>
            <a:endParaRPr lang="tr-TR" altLang="tr-TR" sz="2400" b="1" dirty="0">
              <a:solidFill>
                <a:srgbClr val="002060"/>
              </a:solidFill>
              <a:latin typeface="+mn-lt"/>
              <a:ea typeface="ＭＳ Ｐゴシック" panose="020B0600070205080204" pitchFamily="34" charset="-128"/>
            </a:endParaRPr>
          </a:p>
        </p:txBody>
      </p:sp>
      <p:sp>
        <p:nvSpPr>
          <p:cNvPr id="9" name="Sağ Ok 8"/>
          <p:cNvSpPr/>
          <p:nvPr/>
        </p:nvSpPr>
        <p:spPr>
          <a:xfrm>
            <a:off x="3563888" y="591136"/>
            <a:ext cx="288032"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Resim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7904" y="2780928"/>
            <a:ext cx="5055358" cy="3441075"/>
          </a:xfrm>
          <a:prstGeom prst="rect">
            <a:avLst/>
          </a:prstGeom>
        </p:spPr>
      </p:pic>
    </p:spTree>
    <p:extLst>
      <p:ext uri="{BB962C8B-B14F-4D97-AF65-F5344CB8AC3E}">
        <p14:creationId xmlns:p14="http://schemas.microsoft.com/office/powerpoint/2010/main" val="2916245551"/>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286075" y="2132856"/>
            <a:ext cx="8713663" cy="1052596"/>
          </a:xfrm>
          <a:prstGeom prst="rect">
            <a:avLst/>
          </a:prstGeom>
        </p:spPr>
        <p:txBody>
          <a:bodyPr wrap="square">
            <a:sp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tr-TR" sz="2400" b="1" i="0" u="none" strike="noStrike" kern="1200" cap="none" spc="-150" normalizeH="0" baseline="0" noProof="0" dirty="0">
              <a:ln>
                <a:noFill/>
              </a:ln>
              <a:solidFill>
                <a:srgbClr val="1F497D"/>
              </a:solidFill>
              <a:effectLst/>
              <a:uLnTx/>
              <a:uFillTx/>
              <a:latin typeface="Calibri"/>
              <a:ea typeface="+mn-ea"/>
              <a:cs typeface="Arial" panose="020B0604020202020204" pitchFamily="34" charset="0"/>
            </a:endParaRPr>
          </a:p>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tr-TR" sz="3200" b="1" i="0" u="none" strike="noStrike" kern="1200" cap="none" spc="-150" normalizeH="0" baseline="0" noProof="0" dirty="0">
              <a:ln>
                <a:noFill/>
              </a:ln>
              <a:solidFill>
                <a:srgbClr val="1F497D"/>
              </a:solidFill>
              <a:effectLst/>
              <a:uLnTx/>
              <a:uFillTx/>
              <a:latin typeface="Calibri"/>
              <a:ea typeface="+mn-ea"/>
              <a:cs typeface="Arial" panose="020B0604020202020204" pitchFamily="34" charset="0"/>
            </a:endParaRP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Content Placeholder 2"/>
          <p:cNvSpPr txBox="1">
            <a:spLocks/>
          </p:cNvSpPr>
          <p:nvPr/>
        </p:nvSpPr>
        <p:spPr bwMode="auto">
          <a:xfrm>
            <a:off x="467544" y="1484784"/>
            <a:ext cx="8042241" cy="223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just">
              <a:spcBef>
                <a:spcPts val="600"/>
              </a:spcBef>
              <a:spcAft>
                <a:spcPts val="600"/>
              </a:spcAft>
              <a:buFont typeface="Wingdings" panose="05000000000000000000" pitchFamily="2" charset="2"/>
              <a:buChar char="ü"/>
            </a:pPr>
            <a:r>
              <a:rPr lang="en-US" altLang="en-US" sz="1900" dirty="0" smtClean="0">
                <a:solidFill>
                  <a:schemeClr val="tx2"/>
                </a:solidFill>
                <a:latin typeface="Calibri" panose="020F0502020204030204" pitchFamily="34" charset="0"/>
                <a:ea typeface="+mn-ea"/>
                <a:cs typeface="Arial" panose="020B0604020202020204" pitchFamily="34" charset="0"/>
              </a:rPr>
              <a:t>Regenerated </a:t>
            </a:r>
            <a:r>
              <a:rPr lang="en-US" altLang="en-US" sz="1900" dirty="0">
                <a:solidFill>
                  <a:schemeClr val="tx2"/>
                </a:solidFill>
                <a:latin typeface="Calibri" panose="020F0502020204030204" pitchFamily="34" charset="0"/>
                <a:ea typeface="+mn-ea"/>
                <a:cs typeface="Arial" panose="020B0604020202020204" pitchFamily="34" charset="0"/>
              </a:rPr>
              <a:t>urban and rural spaces – reconversions of abandoned or challenged areas in cities, upgrading of territories and regions in decline;</a:t>
            </a:r>
          </a:p>
          <a:p>
            <a:pPr algn="just">
              <a:spcBef>
                <a:spcPts val="600"/>
              </a:spcBef>
              <a:spcAft>
                <a:spcPts val="600"/>
              </a:spcAft>
              <a:buFont typeface="Wingdings" panose="05000000000000000000" pitchFamily="2" charset="2"/>
              <a:buChar char="ü"/>
            </a:pPr>
            <a:r>
              <a:rPr lang="en-US" altLang="en-US" sz="1900" dirty="0" smtClean="0">
                <a:solidFill>
                  <a:schemeClr val="tx2"/>
                </a:solidFill>
                <a:latin typeface="Calibri" panose="020F0502020204030204" pitchFamily="34" charset="0"/>
                <a:ea typeface="+mn-ea"/>
                <a:cs typeface="Arial" panose="020B0604020202020204" pitchFamily="34" charset="0"/>
              </a:rPr>
              <a:t>Preserved </a:t>
            </a:r>
            <a:r>
              <a:rPr lang="en-US" altLang="en-US" sz="1900" dirty="0">
                <a:solidFill>
                  <a:schemeClr val="tx2"/>
                </a:solidFill>
                <a:latin typeface="Calibri" panose="020F0502020204030204" pitchFamily="34" charset="0"/>
                <a:ea typeface="+mn-ea"/>
                <a:cs typeface="Arial" panose="020B0604020202020204" pitchFamily="34" charset="0"/>
              </a:rPr>
              <a:t>and transformed cultural heritage – models of preservation that enhance access to cultural heritage for all, or reconversion of heritage infrastructure with a high social purpose and a low carbon footprint; </a:t>
            </a:r>
          </a:p>
          <a:p>
            <a:pPr marL="0" indent="0" algn="just">
              <a:spcBef>
                <a:spcPts val="600"/>
              </a:spcBef>
              <a:spcAft>
                <a:spcPts val="600"/>
              </a:spcAft>
              <a:buNone/>
            </a:pPr>
            <a:r>
              <a:rPr lang="tr-TR" altLang="en-US" sz="1900" dirty="0" smtClean="0">
                <a:solidFill>
                  <a:schemeClr val="tx2"/>
                </a:solidFill>
                <a:latin typeface="Calibri" panose="020F0502020204030204" pitchFamily="34" charset="0"/>
                <a:ea typeface="+mn-ea"/>
                <a:cs typeface="Arial" panose="020B0604020202020204" pitchFamily="34" charset="0"/>
              </a:rPr>
              <a:t>(</a:t>
            </a:r>
            <a:r>
              <a:rPr lang="tr-TR" altLang="en-US" sz="1900" dirty="0" err="1" smtClean="0">
                <a:solidFill>
                  <a:schemeClr val="tx2"/>
                </a:solidFill>
                <a:latin typeface="Calibri" panose="020F0502020204030204" pitchFamily="34" charset="0"/>
                <a:ea typeface="+mn-ea"/>
                <a:cs typeface="Arial" panose="020B0604020202020204" pitchFamily="34" charset="0"/>
              </a:rPr>
              <a:t>GfA</a:t>
            </a:r>
            <a:r>
              <a:rPr lang="tr-TR" altLang="en-US" sz="1900" dirty="0" smtClean="0">
                <a:solidFill>
                  <a:schemeClr val="tx2"/>
                </a:solidFill>
                <a:latin typeface="Calibri" panose="020F0502020204030204" pitchFamily="34" charset="0"/>
                <a:ea typeface="+mn-ea"/>
                <a:cs typeface="Arial" panose="020B0604020202020204" pitchFamily="34" charset="0"/>
              </a:rPr>
              <a:t>, </a:t>
            </a:r>
            <a:r>
              <a:rPr lang="tr-TR" altLang="en-US" sz="1900" dirty="0" err="1" smtClean="0">
                <a:solidFill>
                  <a:schemeClr val="tx2"/>
                </a:solidFill>
                <a:latin typeface="Calibri" panose="020F0502020204030204" pitchFamily="34" charset="0"/>
                <a:ea typeface="+mn-ea"/>
                <a:cs typeface="Arial" panose="020B0604020202020204" pitchFamily="34" charset="0"/>
              </a:rPr>
              <a:t>Annex</a:t>
            </a:r>
            <a:r>
              <a:rPr lang="tr-TR" altLang="en-US" sz="1900" dirty="0" smtClean="0">
                <a:solidFill>
                  <a:schemeClr val="tx2"/>
                </a:solidFill>
                <a:latin typeface="Calibri" panose="020F0502020204030204" pitchFamily="34" charset="0"/>
                <a:ea typeface="+mn-ea"/>
                <a:cs typeface="Arial" panose="020B0604020202020204" pitchFamily="34" charset="0"/>
              </a:rPr>
              <a:t> 1)</a:t>
            </a:r>
          </a:p>
          <a:p>
            <a:pPr marL="0" indent="0" algn="just">
              <a:spcBef>
                <a:spcPts val="600"/>
              </a:spcBef>
              <a:spcAft>
                <a:spcPts val="600"/>
              </a:spcAft>
              <a:buNone/>
            </a:pPr>
            <a:endParaRPr lang="tr-TR" altLang="en-US" sz="1900" dirty="0" smtClean="0">
              <a:solidFill>
                <a:schemeClr val="tx2"/>
              </a:solidFill>
              <a:latin typeface="Calibri" panose="020F0502020204030204" pitchFamily="34" charset="0"/>
              <a:ea typeface="+mn-ea"/>
              <a:cs typeface="Arial" panose="020B0604020202020204" pitchFamily="34" charset="0"/>
              <a:hlinkClick r:id="rId4"/>
            </a:endParaRPr>
          </a:p>
          <a:p>
            <a:pPr marL="0" indent="0" algn="just">
              <a:spcBef>
                <a:spcPts val="600"/>
              </a:spcBef>
              <a:spcAft>
                <a:spcPts val="600"/>
              </a:spcAft>
              <a:buNone/>
            </a:pPr>
            <a:endParaRPr lang="tr-TR" altLang="en-US" sz="1900" dirty="0">
              <a:solidFill>
                <a:schemeClr val="tx2"/>
              </a:solidFill>
              <a:latin typeface="Calibri" panose="020F0502020204030204" pitchFamily="34" charset="0"/>
              <a:ea typeface="+mn-ea"/>
              <a:cs typeface="Arial" panose="020B0604020202020204" pitchFamily="34" charset="0"/>
              <a:hlinkClick r:id="rId4"/>
            </a:endParaRPr>
          </a:p>
          <a:p>
            <a:pPr marL="0" indent="0" algn="just">
              <a:spcBef>
                <a:spcPts val="600"/>
              </a:spcBef>
              <a:spcAft>
                <a:spcPts val="600"/>
              </a:spcAft>
              <a:buNone/>
            </a:pPr>
            <a:endParaRPr lang="tr-TR" altLang="en-US" sz="1900" dirty="0" smtClean="0">
              <a:solidFill>
                <a:schemeClr val="tx2"/>
              </a:solidFill>
              <a:latin typeface="Calibri" panose="020F0502020204030204" pitchFamily="34" charset="0"/>
              <a:ea typeface="+mn-ea"/>
              <a:cs typeface="Arial" panose="020B0604020202020204" pitchFamily="34" charset="0"/>
              <a:hlinkClick r:id="rId4"/>
            </a:endParaRPr>
          </a:p>
          <a:p>
            <a:pPr marL="0" indent="0" algn="just">
              <a:spcBef>
                <a:spcPts val="600"/>
              </a:spcBef>
              <a:spcAft>
                <a:spcPts val="600"/>
              </a:spcAft>
              <a:buNone/>
            </a:pPr>
            <a:endParaRPr lang="tr-TR" altLang="en-US" sz="1900" dirty="0">
              <a:solidFill>
                <a:schemeClr val="tx2"/>
              </a:solidFill>
              <a:latin typeface="Calibri" panose="020F0502020204030204" pitchFamily="34" charset="0"/>
              <a:ea typeface="+mn-ea"/>
              <a:cs typeface="Arial" panose="020B0604020202020204" pitchFamily="34" charset="0"/>
              <a:hlinkClick r:id="rId4"/>
            </a:endParaRPr>
          </a:p>
          <a:p>
            <a:pPr marL="0" indent="0" algn="just">
              <a:spcBef>
                <a:spcPts val="600"/>
              </a:spcBef>
              <a:spcAft>
                <a:spcPts val="600"/>
              </a:spcAft>
              <a:buNone/>
            </a:pPr>
            <a:r>
              <a:rPr lang="tr-TR" altLang="en-US" sz="1900" dirty="0" smtClean="0">
                <a:solidFill>
                  <a:schemeClr val="tx2"/>
                </a:solidFill>
                <a:latin typeface="Calibri" panose="020F0502020204030204" pitchFamily="34" charset="0"/>
                <a:ea typeface="+mn-ea"/>
                <a:cs typeface="Arial" panose="020B0604020202020204" pitchFamily="34" charset="0"/>
                <a:hlinkClick r:id="rId4"/>
              </a:rPr>
              <a:t>www.archdaily.com</a:t>
            </a:r>
            <a:r>
              <a:rPr lang="tr-TR" altLang="en-US" sz="1900" dirty="0" smtClean="0">
                <a:solidFill>
                  <a:schemeClr val="tx2"/>
                </a:solidFill>
                <a:latin typeface="Calibri" panose="020F0502020204030204" pitchFamily="34" charset="0"/>
                <a:ea typeface="+mn-ea"/>
                <a:cs typeface="Arial" panose="020B0604020202020204" pitchFamily="34" charset="0"/>
              </a:rPr>
              <a:t>, 25 </a:t>
            </a:r>
            <a:r>
              <a:rPr lang="tr-TR" altLang="en-US" sz="1900" dirty="0" err="1" smtClean="0">
                <a:solidFill>
                  <a:schemeClr val="tx2"/>
                </a:solidFill>
                <a:latin typeface="Calibri" panose="020F0502020204030204" pitchFamily="34" charset="0"/>
                <a:ea typeface="+mn-ea"/>
                <a:cs typeface="Arial" panose="020B0604020202020204" pitchFamily="34" charset="0"/>
              </a:rPr>
              <a:t>Sept</a:t>
            </a:r>
            <a:r>
              <a:rPr lang="tr-TR" altLang="en-US" sz="1900" dirty="0" smtClean="0">
                <a:solidFill>
                  <a:schemeClr val="tx2"/>
                </a:solidFill>
                <a:latin typeface="Calibri" panose="020F0502020204030204" pitchFamily="34" charset="0"/>
                <a:ea typeface="+mn-ea"/>
                <a:cs typeface="Arial" panose="020B0604020202020204" pitchFamily="34" charset="0"/>
              </a:rPr>
              <a:t> 2020</a:t>
            </a:r>
          </a:p>
        </p:txBody>
      </p:sp>
      <p:sp>
        <p:nvSpPr>
          <p:cNvPr id="21" name="Dikdörtgen 1"/>
          <p:cNvSpPr>
            <a:spLocks noChangeArrowheads="1"/>
          </p:cNvSpPr>
          <p:nvPr/>
        </p:nvSpPr>
        <p:spPr bwMode="auto">
          <a:xfrm>
            <a:off x="1475655" y="195463"/>
            <a:ext cx="52565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400" b="1" dirty="0" smtClean="0">
                <a:solidFill>
                  <a:srgbClr val="002060"/>
                </a:solidFill>
                <a:latin typeface="+mn-lt"/>
                <a:ea typeface="ＭＳ Ｐゴシック" panose="020B0600070205080204" pitchFamily="34" charset="-128"/>
              </a:rPr>
              <a:t>How </a:t>
            </a:r>
            <a:r>
              <a:rPr lang="tr-TR" altLang="tr-TR" sz="2400" b="1" dirty="0" err="1" smtClean="0">
                <a:solidFill>
                  <a:srgbClr val="002060"/>
                </a:solidFill>
                <a:latin typeface="+mn-lt"/>
                <a:ea typeface="ＭＳ Ｐゴシック" panose="020B0600070205080204" pitchFamily="34" charset="-128"/>
              </a:rPr>
              <a:t>to</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latin typeface="+mn-lt"/>
                <a:ea typeface="ＭＳ Ｐゴシック" panose="020B0600070205080204" pitchFamily="34" charset="-128"/>
              </a:rPr>
              <a:t>incorporate</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latin typeface="+mn-lt"/>
                <a:ea typeface="ＭＳ Ｐゴシック" panose="020B0600070205080204" pitchFamily="34" charset="-128"/>
              </a:rPr>
              <a:t>Bauhaus</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latin typeface="+mn-lt"/>
                <a:ea typeface="ＭＳ Ｐゴシック" panose="020B0600070205080204" pitchFamily="34" charset="-128"/>
              </a:rPr>
              <a:t>initiative</a:t>
            </a:r>
            <a:r>
              <a:rPr lang="tr-TR" altLang="tr-TR" sz="2400" b="1" dirty="0" smtClean="0">
                <a:solidFill>
                  <a:srgbClr val="002060"/>
                </a:solidFill>
                <a:latin typeface="+mn-lt"/>
                <a:ea typeface="ＭＳ Ｐゴシック" panose="020B0600070205080204" pitchFamily="34" charset="-128"/>
              </a:rPr>
              <a:t> </a:t>
            </a:r>
          </a:p>
          <a:p>
            <a:pPr algn="ctr">
              <a:spcBef>
                <a:spcPct val="0"/>
              </a:spcBef>
              <a:buFontTx/>
              <a:buNone/>
            </a:pPr>
            <a:r>
              <a:rPr lang="tr-TR" altLang="tr-TR" sz="2400" b="1" dirty="0" smtClean="0">
                <a:solidFill>
                  <a:srgbClr val="002060"/>
                </a:solidFill>
                <a:latin typeface="+mn-lt"/>
                <a:ea typeface="ＭＳ Ｐゴシック" panose="020B0600070205080204" pitchFamily="34" charset="-128"/>
              </a:rPr>
              <a:t>in </a:t>
            </a:r>
            <a:r>
              <a:rPr lang="tr-TR" altLang="tr-TR" sz="2400" b="1" dirty="0" err="1" smtClean="0">
                <a:solidFill>
                  <a:srgbClr val="002060"/>
                </a:solidFill>
                <a:latin typeface="+mn-lt"/>
                <a:ea typeface="ＭＳ Ｐゴシック" panose="020B0600070205080204" pitchFamily="34" charset="-128"/>
              </a:rPr>
              <a:t>projects</a:t>
            </a:r>
            <a:r>
              <a:rPr lang="tr-TR" altLang="tr-TR" sz="2400" b="1" dirty="0" smtClean="0">
                <a:solidFill>
                  <a:srgbClr val="002060"/>
                </a:solidFill>
                <a:latin typeface="+mn-lt"/>
                <a:ea typeface="ＭＳ Ｐゴシック" panose="020B0600070205080204" pitchFamily="34" charset="-128"/>
              </a:rPr>
              <a:t>?</a:t>
            </a:r>
            <a:r>
              <a:rPr lang="tr-TR" altLang="tr-TR" sz="2400" b="1" dirty="0">
                <a:solidFill>
                  <a:srgbClr val="002060"/>
                </a:solidFill>
                <a:ea typeface="ＭＳ Ｐゴシック" panose="020B0600070205080204" pitchFamily="34" charset="-128"/>
              </a:rPr>
              <a:t> </a:t>
            </a:r>
            <a:r>
              <a:rPr lang="tr-TR" altLang="tr-TR" sz="2400" b="1" dirty="0" smtClean="0">
                <a:solidFill>
                  <a:srgbClr val="002060"/>
                </a:solidFill>
                <a:ea typeface="ＭＳ Ｐゴシック" panose="020B0600070205080204" pitchFamily="34" charset="-128"/>
              </a:rPr>
              <a:t>      </a:t>
            </a:r>
            <a:r>
              <a:rPr lang="tr-TR" altLang="tr-TR" sz="2400" b="1" dirty="0" err="1" smtClean="0">
                <a:solidFill>
                  <a:srgbClr val="002060"/>
                </a:solidFill>
                <a:ea typeface="ＭＳ Ｐゴシック" panose="020B0600070205080204" pitchFamily="34" charset="-128"/>
              </a:rPr>
              <a:t>specific</a:t>
            </a:r>
            <a:r>
              <a:rPr lang="tr-TR" altLang="tr-TR" sz="2400" b="1" dirty="0" smtClean="0">
                <a:solidFill>
                  <a:srgbClr val="002060"/>
                </a:solidFill>
                <a:ea typeface="ＭＳ Ｐゴシック" panose="020B0600070205080204" pitchFamily="34" charset="-128"/>
              </a:rPr>
              <a:t> </a:t>
            </a:r>
            <a:r>
              <a:rPr lang="tr-TR" altLang="tr-TR" sz="2400" b="1" dirty="0" err="1">
                <a:solidFill>
                  <a:srgbClr val="002060"/>
                </a:solidFill>
                <a:ea typeface="ＭＳ Ｐゴシック" panose="020B0600070205080204" pitchFamily="34" charset="-128"/>
              </a:rPr>
              <a:t>examples</a:t>
            </a:r>
            <a:endParaRPr lang="tr-TR" altLang="tr-TR" sz="2400" b="1" dirty="0">
              <a:solidFill>
                <a:srgbClr val="002060"/>
              </a:solidFill>
              <a:latin typeface="+mn-lt"/>
              <a:ea typeface="ＭＳ Ｐゴシック" panose="020B0600070205080204" pitchFamily="34" charset="-128"/>
            </a:endParaRPr>
          </a:p>
        </p:txBody>
      </p:sp>
      <p:sp>
        <p:nvSpPr>
          <p:cNvPr id="9" name="Sağ Ok 8"/>
          <p:cNvSpPr/>
          <p:nvPr/>
        </p:nvSpPr>
        <p:spPr>
          <a:xfrm>
            <a:off x="3563888" y="591136"/>
            <a:ext cx="288032"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Resim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5810" y="3216798"/>
            <a:ext cx="4568952" cy="2863626"/>
          </a:xfrm>
          <a:prstGeom prst="rect">
            <a:avLst/>
          </a:prstGeom>
        </p:spPr>
      </p:pic>
    </p:spTree>
    <p:extLst>
      <p:ext uri="{BB962C8B-B14F-4D97-AF65-F5344CB8AC3E}">
        <p14:creationId xmlns:p14="http://schemas.microsoft.com/office/powerpoint/2010/main" val="997506334"/>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286075" y="2132856"/>
            <a:ext cx="8713663" cy="1052596"/>
          </a:xfrm>
          <a:prstGeom prst="rect">
            <a:avLst/>
          </a:prstGeom>
        </p:spPr>
        <p:txBody>
          <a:bodyPr wrap="square">
            <a:sp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tr-TR" sz="2400" b="1" i="0" u="none" strike="noStrike" kern="1200" cap="none" spc="-150" normalizeH="0" baseline="0" noProof="0" dirty="0">
              <a:ln>
                <a:noFill/>
              </a:ln>
              <a:solidFill>
                <a:srgbClr val="1F497D"/>
              </a:solidFill>
              <a:effectLst/>
              <a:uLnTx/>
              <a:uFillTx/>
              <a:latin typeface="Calibri"/>
              <a:ea typeface="+mn-ea"/>
              <a:cs typeface="Arial" panose="020B0604020202020204" pitchFamily="34" charset="0"/>
            </a:endParaRPr>
          </a:p>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tr-TR" sz="3200" b="1" i="0" u="none" strike="noStrike" kern="1200" cap="none" spc="-150" normalizeH="0" baseline="0" noProof="0" dirty="0">
              <a:ln>
                <a:noFill/>
              </a:ln>
              <a:solidFill>
                <a:srgbClr val="1F497D"/>
              </a:solidFill>
              <a:effectLst/>
              <a:uLnTx/>
              <a:uFillTx/>
              <a:latin typeface="Calibri"/>
              <a:ea typeface="+mn-ea"/>
              <a:cs typeface="Arial" panose="020B0604020202020204" pitchFamily="34" charset="0"/>
            </a:endParaRP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Content Placeholder 2"/>
          <p:cNvSpPr txBox="1">
            <a:spLocks/>
          </p:cNvSpPr>
          <p:nvPr/>
        </p:nvSpPr>
        <p:spPr bwMode="auto">
          <a:xfrm>
            <a:off x="662638" y="1486362"/>
            <a:ext cx="7898224" cy="268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just">
              <a:spcBef>
                <a:spcPts val="600"/>
              </a:spcBef>
              <a:spcAft>
                <a:spcPts val="600"/>
              </a:spcAft>
              <a:buFont typeface="Wingdings" panose="05000000000000000000" pitchFamily="2" charset="2"/>
              <a:buChar char="ü"/>
            </a:pPr>
            <a:r>
              <a:rPr lang="en-US" altLang="en-US" sz="1900" dirty="0" smtClean="0">
                <a:solidFill>
                  <a:schemeClr val="tx2"/>
                </a:solidFill>
                <a:latin typeface="Calibri" panose="020F0502020204030204" pitchFamily="34" charset="0"/>
                <a:ea typeface="+mn-ea"/>
                <a:cs typeface="Arial" panose="020B0604020202020204" pitchFamily="34" charset="0"/>
              </a:rPr>
              <a:t>Reinvented </a:t>
            </a:r>
            <a:r>
              <a:rPr lang="en-US" altLang="en-US" sz="1900" dirty="0">
                <a:solidFill>
                  <a:schemeClr val="tx2"/>
                </a:solidFill>
                <a:latin typeface="Calibri" panose="020F0502020204030204" pitchFamily="34" charset="0"/>
                <a:ea typeface="+mn-ea"/>
                <a:cs typeface="Arial" panose="020B0604020202020204" pitchFamily="34" charset="0"/>
              </a:rPr>
              <a:t>places to meet and share – the development and use of public spaces such as streets, squares and parks; or particularly inspirational models of community centers, community gardens, co-creation places that combine style with a strong social purpose and sustainability;</a:t>
            </a:r>
          </a:p>
          <a:p>
            <a:pPr algn="just">
              <a:spcBef>
                <a:spcPts val="600"/>
              </a:spcBef>
              <a:spcAft>
                <a:spcPts val="600"/>
              </a:spcAft>
              <a:buFont typeface="Wingdings" panose="05000000000000000000" pitchFamily="2" charset="2"/>
              <a:buChar char="ü"/>
            </a:pPr>
            <a:r>
              <a:rPr lang="en-US" altLang="en-US" sz="1900" dirty="0" smtClean="0">
                <a:solidFill>
                  <a:schemeClr val="tx2"/>
                </a:solidFill>
                <a:latin typeface="Calibri" panose="020F0502020204030204" pitchFamily="34" charset="0"/>
                <a:ea typeface="+mn-ea"/>
                <a:cs typeface="Arial" panose="020B0604020202020204" pitchFamily="34" charset="0"/>
              </a:rPr>
              <a:t>Interdisciplinary </a:t>
            </a:r>
            <a:r>
              <a:rPr lang="en-US" altLang="en-US" sz="1900" dirty="0">
                <a:solidFill>
                  <a:schemeClr val="tx2"/>
                </a:solidFill>
                <a:latin typeface="Calibri" panose="020F0502020204030204" pitchFamily="34" charset="0"/>
                <a:ea typeface="+mn-ea"/>
                <a:cs typeface="Arial" panose="020B0604020202020204" pitchFamily="34" charset="0"/>
              </a:rPr>
              <a:t>education models – models and methods that integrate the values of sustainability, inclusion and aesthetics in the content of the curricula and in the learning process. </a:t>
            </a:r>
          </a:p>
          <a:p>
            <a:pPr marL="0" indent="0" algn="just">
              <a:spcBef>
                <a:spcPts val="600"/>
              </a:spcBef>
              <a:spcAft>
                <a:spcPts val="600"/>
              </a:spcAft>
              <a:buNone/>
            </a:pPr>
            <a:r>
              <a:rPr lang="tr-TR" altLang="en-US" sz="1900" dirty="0" smtClean="0">
                <a:solidFill>
                  <a:schemeClr val="tx2"/>
                </a:solidFill>
                <a:latin typeface="Calibri" panose="020F0502020204030204" pitchFamily="34" charset="0"/>
                <a:ea typeface="+mn-ea"/>
                <a:cs typeface="Arial" panose="020B0604020202020204" pitchFamily="34" charset="0"/>
              </a:rPr>
              <a:t>(</a:t>
            </a:r>
            <a:r>
              <a:rPr lang="tr-TR" altLang="en-US" sz="1900" dirty="0" err="1" smtClean="0">
                <a:solidFill>
                  <a:schemeClr val="tx2"/>
                </a:solidFill>
                <a:latin typeface="Calibri" panose="020F0502020204030204" pitchFamily="34" charset="0"/>
                <a:ea typeface="+mn-ea"/>
                <a:cs typeface="Arial" panose="020B0604020202020204" pitchFamily="34" charset="0"/>
              </a:rPr>
              <a:t>GfA</a:t>
            </a:r>
            <a:r>
              <a:rPr lang="tr-TR" altLang="en-US" sz="1900" dirty="0" smtClean="0">
                <a:solidFill>
                  <a:schemeClr val="tx2"/>
                </a:solidFill>
                <a:latin typeface="Calibri" panose="020F0502020204030204" pitchFamily="34" charset="0"/>
                <a:ea typeface="+mn-ea"/>
                <a:cs typeface="Arial" panose="020B0604020202020204" pitchFamily="34" charset="0"/>
              </a:rPr>
              <a:t>, </a:t>
            </a:r>
            <a:r>
              <a:rPr lang="tr-TR" altLang="en-US" sz="1900" dirty="0" err="1" smtClean="0">
                <a:solidFill>
                  <a:schemeClr val="tx2"/>
                </a:solidFill>
                <a:latin typeface="Calibri" panose="020F0502020204030204" pitchFamily="34" charset="0"/>
                <a:ea typeface="+mn-ea"/>
                <a:cs typeface="Arial" panose="020B0604020202020204" pitchFamily="34" charset="0"/>
              </a:rPr>
              <a:t>Annex</a:t>
            </a:r>
            <a:r>
              <a:rPr lang="tr-TR" altLang="en-US" sz="1900" dirty="0" smtClean="0">
                <a:solidFill>
                  <a:schemeClr val="tx2"/>
                </a:solidFill>
                <a:latin typeface="Calibri" panose="020F0502020204030204" pitchFamily="34" charset="0"/>
                <a:ea typeface="+mn-ea"/>
                <a:cs typeface="Arial" panose="020B0604020202020204" pitchFamily="34" charset="0"/>
              </a:rPr>
              <a:t> 1)</a:t>
            </a:r>
          </a:p>
        </p:txBody>
      </p:sp>
      <p:sp>
        <p:nvSpPr>
          <p:cNvPr id="21" name="Dikdörtgen 1"/>
          <p:cNvSpPr>
            <a:spLocks noChangeArrowheads="1"/>
          </p:cNvSpPr>
          <p:nvPr/>
        </p:nvSpPr>
        <p:spPr bwMode="auto">
          <a:xfrm>
            <a:off x="1475655" y="195463"/>
            <a:ext cx="52565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400" b="1" dirty="0" smtClean="0">
                <a:solidFill>
                  <a:srgbClr val="002060"/>
                </a:solidFill>
                <a:latin typeface="+mn-lt"/>
                <a:ea typeface="ＭＳ Ｐゴシック" panose="020B0600070205080204" pitchFamily="34" charset="-128"/>
              </a:rPr>
              <a:t>How </a:t>
            </a:r>
            <a:r>
              <a:rPr lang="tr-TR" altLang="tr-TR" sz="2400" b="1" dirty="0" err="1" smtClean="0">
                <a:solidFill>
                  <a:srgbClr val="002060"/>
                </a:solidFill>
                <a:latin typeface="+mn-lt"/>
                <a:ea typeface="ＭＳ Ｐゴシック" panose="020B0600070205080204" pitchFamily="34" charset="-128"/>
              </a:rPr>
              <a:t>to</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latin typeface="+mn-lt"/>
                <a:ea typeface="ＭＳ Ｐゴシック" panose="020B0600070205080204" pitchFamily="34" charset="-128"/>
              </a:rPr>
              <a:t>incorporate</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latin typeface="+mn-lt"/>
                <a:ea typeface="ＭＳ Ｐゴシック" panose="020B0600070205080204" pitchFamily="34" charset="-128"/>
              </a:rPr>
              <a:t>Bauhaus</a:t>
            </a:r>
            <a:r>
              <a:rPr lang="tr-TR" altLang="tr-TR" sz="2400" b="1" dirty="0" smtClean="0">
                <a:solidFill>
                  <a:srgbClr val="002060"/>
                </a:solidFill>
                <a:latin typeface="+mn-lt"/>
                <a:ea typeface="ＭＳ Ｐゴシック" panose="020B0600070205080204" pitchFamily="34" charset="-128"/>
              </a:rPr>
              <a:t> </a:t>
            </a:r>
            <a:r>
              <a:rPr lang="tr-TR" altLang="tr-TR" sz="2400" b="1" dirty="0" err="1" smtClean="0">
                <a:solidFill>
                  <a:srgbClr val="002060"/>
                </a:solidFill>
                <a:latin typeface="+mn-lt"/>
                <a:ea typeface="ＭＳ Ｐゴシック" panose="020B0600070205080204" pitchFamily="34" charset="-128"/>
              </a:rPr>
              <a:t>initiative</a:t>
            </a:r>
            <a:r>
              <a:rPr lang="tr-TR" altLang="tr-TR" sz="2400" b="1" dirty="0" smtClean="0">
                <a:solidFill>
                  <a:srgbClr val="002060"/>
                </a:solidFill>
                <a:latin typeface="+mn-lt"/>
                <a:ea typeface="ＭＳ Ｐゴシック" panose="020B0600070205080204" pitchFamily="34" charset="-128"/>
              </a:rPr>
              <a:t> </a:t>
            </a:r>
          </a:p>
          <a:p>
            <a:pPr algn="ctr">
              <a:spcBef>
                <a:spcPct val="0"/>
              </a:spcBef>
              <a:buFontTx/>
              <a:buNone/>
            </a:pPr>
            <a:r>
              <a:rPr lang="tr-TR" altLang="tr-TR" sz="2400" b="1" dirty="0" smtClean="0">
                <a:solidFill>
                  <a:srgbClr val="002060"/>
                </a:solidFill>
                <a:latin typeface="+mn-lt"/>
                <a:ea typeface="ＭＳ Ｐゴシック" panose="020B0600070205080204" pitchFamily="34" charset="-128"/>
              </a:rPr>
              <a:t>in </a:t>
            </a:r>
            <a:r>
              <a:rPr lang="tr-TR" altLang="tr-TR" sz="2400" b="1" dirty="0" err="1" smtClean="0">
                <a:solidFill>
                  <a:srgbClr val="002060"/>
                </a:solidFill>
                <a:latin typeface="+mn-lt"/>
                <a:ea typeface="ＭＳ Ｐゴシック" panose="020B0600070205080204" pitchFamily="34" charset="-128"/>
              </a:rPr>
              <a:t>projects</a:t>
            </a:r>
            <a:r>
              <a:rPr lang="tr-TR" altLang="tr-TR" sz="2400" b="1" dirty="0" smtClean="0">
                <a:solidFill>
                  <a:srgbClr val="002060"/>
                </a:solidFill>
                <a:latin typeface="+mn-lt"/>
                <a:ea typeface="ＭＳ Ｐゴシック" panose="020B0600070205080204" pitchFamily="34" charset="-128"/>
              </a:rPr>
              <a:t>?</a:t>
            </a:r>
            <a:r>
              <a:rPr lang="tr-TR" altLang="tr-TR" sz="2400" b="1" dirty="0">
                <a:solidFill>
                  <a:srgbClr val="002060"/>
                </a:solidFill>
                <a:ea typeface="ＭＳ Ｐゴシック" panose="020B0600070205080204" pitchFamily="34" charset="-128"/>
              </a:rPr>
              <a:t> </a:t>
            </a:r>
            <a:r>
              <a:rPr lang="tr-TR" altLang="tr-TR" sz="2400" b="1" dirty="0" smtClean="0">
                <a:solidFill>
                  <a:srgbClr val="002060"/>
                </a:solidFill>
                <a:ea typeface="ＭＳ Ｐゴシック" panose="020B0600070205080204" pitchFamily="34" charset="-128"/>
              </a:rPr>
              <a:t>      </a:t>
            </a:r>
            <a:r>
              <a:rPr lang="tr-TR" altLang="tr-TR" sz="2400" b="1" dirty="0" err="1" smtClean="0">
                <a:solidFill>
                  <a:srgbClr val="002060"/>
                </a:solidFill>
                <a:ea typeface="ＭＳ Ｐゴシック" panose="020B0600070205080204" pitchFamily="34" charset="-128"/>
              </a:rPr>
              <a:t>specific</a:t>
            </a:r>
            <a:r>
              <a:rPr lang="tr-TR" altLang="tr-TR" sz="2400" b="1" dirty="0" smtClean="0">
                <a:solidFill>
                  <a:srgbClr val="002060"/>
                </a:solidFill>
                <a:ea typeface="ＭＳ Ｐゴシック" panose="020B0600070205080204" pitchFamily="34" charset="-128"/>
              </a:rPr>
              <a:t> </a:t>
            </a:r>
            <a:r>
              <a:rPr lang="tr-TR" altLang="tr-TR" sz="2400" b="1" dirty="0" err="1">
                <a:solidFill>
                  <a:srgbClr val="002060"/>
                </a:solidFill>
                <a:ea typeface="ＭＳ Ｐゴシック" panose="020B0600070205080204" pitchFamily="34" charset="-128"/>
              </a:rPr>
              <a:t>examples</a:t>
            </a:r>
            <a:endParaRPr lang="tr-TR" altLang="tr-TR" sz="2400" b="1" dirty="0">
              <a:solidFill>
                <a:srgbClr val="002060"/>
              </a:solidFill>
              <a:latin typeface="+mn-lt"/>
              <a:ea typeface="ＭＳ Ｐゴシック" panose="020B0600070205080204" pitchFamily="34" charset="-128"/>
            </a:endParaRPr>
          </a:p>
        </p:txBody>
      </p:sp>
      <p:sp>
        <p:nvSpPr>
          <p:cNvPr id="9" name="Sağ Ok 8"/>
          <p:cNvSpPr/>
          <p:nvPr/>
        </p:nvSpPr>
        <p:spPr>
          <a:xfrm>
            <a:off x="3563888" y="591136"/>
            <a:ext cx="288032"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Resim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9349" y="4258312"/>
            <a:ext cx="3654619" cy="1906992"/>
          </a:xfrm>
          <a:prstGeom prst="rect">
            <a:avLst/>
          </a:prstGeom>
        </p:spPr>
      </p:pic>
      <p:sp>
        <p:nvSpPr>
          <p:cNvPr id="3" name="Dikdörtgen 2"/>
          <p:cNvSpPr/>
          <p:nvPr/>
        </p:nvSpPr>
        <p:spPr>
          <a:xfrm>
            <a:off x="4644008" y="4258312"/>
            <a:ext cx="3600400" cy="1292662"/>
          </a:xfrm>
          <a:prstGeom prst="rect">
            <a:avLst/>
          </a:prstGeom>
        </p:spPr>
        <p:txBody>
          <a:bodyPr wrap="square">
            <a:spAutoFit/>
          </a:bodyPr>
          <a:lstStyle/>
          <a:p>
            <a:r>
              <a:rPr lang="en-US" dirty="0">
                <a:solidFill>
                  <a:schemeClr val="tx2"/>
                </a:solidFill>
              </a:rPr>
              <a:t>Virtual image of the Plaza de </a:t>
            </a:r>
            <a:r>
              <a:rPr lang="en-US" dirty="0" err="1">
                <a:solidFill>
                  <a:schemeClr val="tx2"/>
                </a:solidFill>
              </a:rPr>
              <a:t>Consell</a:t>
            </a:r>
            <a:r>
              <a:rPr lang="en-US" dirty="0">
                <a:solidFill>
                  <a:schemeClr val="tx2"/>
                </a:solidFill>
              </a:rPr>
              <a:t> de Cent and </a:t>
            </a:r>
            <a:r>
              <a:rPr lang="en-US" dirty="0" err="1">
                <a:solidFill>
                  <a:schemeClr val="tx2"/>
                </a:solidFill>
              </a:rPr>
              <a:t>Enric</a:t>
            </a:r>
            <a:r>
              <a:rPr lang="en-US" dirty="0">
                <a:solidFill>
                  <a:schemeClr val="tx2"/>
                </a:solidFill>
              </a:rPr>
              <a:t> </a:t>
            </a:r>
            <a:r>
              <a:rPr lang="en-US" dirty="0" smtClean="0">
                <a:solidFill>
                  <a:schemeClr val="tx2"/>
                </a:solidFill>
              </a:rPr>
              <a:t>Granados</a:t>
            </a:r>
            <a:r>
              <a:rPr lang="tr-TR" dirty="0" smtClean="0">
                <a:solidFill>
                  <a:schemeClr val="tx2"/>
                </a:solidFill>
              </a:rPr>
              <a:t>,</a:t>
            </a:r>
            <a:r>
              <a:rPr lang="en-US" dirty="0" smtClean="0">
                <a:solidFill>
                  <a:schemeClr val="tx2"/>
                </a:solidFill>
              </a:rPr>
              <a:t> </a:t>
            </a:r>
            <a:r>
              <a:rPr lang="en-US" dirty="0">
                <a:solidFill>
                  <a:schemeClr val="tx2"/>
                </a:solidFill>
              </a:rPr>
              <a:t>| Barcelona City </a:t>
            </a:r>
            <a:r>
              <a:rPr lang="en-US" dirty="0" smtClean="0">
                <a:solidFill>
                  <a:schemeClr val="tx2"/>
                </a:solidFill>
              </a:rPr>
              <a:t>Council</a:t>
            </a:r>
            <a:r>
              <a:rPr lang="tr-TR" dirty="0">
                <a:solidFill>
                  <a:schemeClr val="tx2"/>
                </a:solidFill>
              </a:rPr>
              <a:t>, </a:t>
            </a:r>
            <a:r>
              <a:rPr lang="tr-TR" sz="1200" dirty="0">
                <a:solidFill>
                  <a:schemeClr val="tx2"/>
                </a:solidFill>
              </a:rPr>
              <a:t>https://www.isglobal.org/en/-/el-impacto-de-los-ejes-verdes-en-la-mejora-de-la-salud-mental</a:t>
            </a:r>
            <a:endParaRPr lang="en-GB" sz="1200" dirty="0">
              <a:solidFill>
                <a:schemeClr val="tx2"/>
              </a:solidFill>
            </a:endParaRPr>
          </a:p>
        </p:txBody>
      </p:sp>
    </p:spTree>
    <p:extLst>
      <p:ext uri="{BB962C8B-B14F-4D97-AF65-F5344CB8AC3E}">
        <p14:creationId xmlns:p14="http://schemas.microsoft.com/office/powerpoint/2010/main" val="221113053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sp>
        <p:nvSpPr>
          <p:cNvPr id="14" name="Dikdörtgen 1"/>
          <p:cNvSpPr>
            <a:spLocks noChangeArrowheads="1"/>
          </p:cNvSpPr>
          <p:nvPr/>
        </p:nvSpPr>
        <p:spPr bwMode="auto">
          <a:xfrm>
            <a:off x="1164587" y="374549"/>
            <a:ext cx="74161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400" b="1" dirty="0" smtClean="0">
                <a:solidFill>
                  <a:srgbClr val="002060"/>
                </a:solidFill>
                <a:latin typeface="+mn-lt"/>
                <a:ea typeface="ＭＳ Ｐゴシック" panose="020B0600070205080204" pitchFamily="34" charset="-128"/>
              </a:rPr>
              <a:t>Bilgi Kaynakları</a:t>
            </a:r>
            <a:endParaRPr lang="tr-TR" altLang="tr-TR" sz="2400" b="1" dirty="0">
              <a:solidFill>
                <a:srgbClr val="002060"/>
              </a:solidFill>
              <a:latin typeface="+mn-lt"/>
              <a:ea typeface="ＭＳ Ｐゴシック" panose="020B0600070205080204" pitchFamily="34" charset="-128"/>
            </a:endParaRPr>
          </a:p>
        </p:txBody>
      </p:sp>
      <p:pic>
        <p:nvPicPr>
          <p:cNvPr id="11"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89068" y="404296"/>
            <a:ext cx="1800200" cy="402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Resim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4" y="188640"/>
            <a:ext cx="1208547" cy="842532"/>
          </a:xfrm>
          <a:prstGeom prst="rect">
            <a:avLst/>
          </a:prstGeom>
        </p:spPr>
      </p:pic>
      <p:sp>
        <p:nvSpPr>
          <p:cNvPr id="16" name="12 İçerik Yer Tutucusu"/>
          <p:cNvSpPr txBox="1">
            <a:spLocks/>
          </p:cNvSpPr>
          <p:nvPr/>
        </p:nvSpPr>
        <p:spPr bwMode="auto">
          <a:xfrm>
            <a:off x="755650" y="1898650"/>
            <a:ext cx="782002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96" tIns="41148" rIns="82296" bIns="41148"/>
          <a:lstStyle>
            <a:lvl1pPr marL="307975" indent="-307975">
              <a:spcBef>
                <a:spcPct val="20000"/>
              </a:spcBef>
              <a:buChar char="•"/>
              <a:defRPr sz="3200">
                <a:solidFill>
                  <a:schemeClr val="tx1"/>
                </a:solidFill>
                <a:latin typeface="Trebuchet MS" panose="020B0603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Trebuchet MS" panose="020B0603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Trebuchet MS" panose="020B0603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Trebuchet MS" panose="020B0603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Trebuchet MS" panose="020B0603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rebuchet MS" panose="020B0603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rebuchet MS" panose="020B0603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rebuchet MS" panose="020B0603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rebuchet MS" panose="020B0603020202020204" pitchFamily="34" charset="0"/>
                <a:ea typeface="ＭＳ Ｐゴシック" panose="020B0600070205080204" pitchFamily="34" charset="-128"/>
              </a:defRPr>
            </a:lvl9pPr>
          </a:lstStyle>
          <a:p>
            <a:pPr>
              <a:buFontTx/>
              <a:buNone/>
              <a:defRPr/>
            </a:pPr>
            <a:r>
              <a:rPr lang="tr-TR" altLang="tr-TR" sz="1800" b="1" dirty="0" smtClean="0">
                <a:solidFill>
                  <a:srgbClr val="262699"/>
                </a:solidFill>
                <a:latin typeface="Calibri" panose="020F0502020204030204" pitchFamily="34" charset="0"/>
                <a:cs typeface="+mn-cs"/>
              </a:rPr>
              <a:t>		      </a:t>
            </a:r>
          </a:p>
          <a:p>
            <a:pPr>
              <a:buFontTx/>
              <a:buNone/>
              <a:defRPr/>
            </a:pPr>
            <a:r>
              <a:rPr lang="tr-TR" altLang="tr-TR" sz="1800" b="1" dirty="0" smtClean="0">
                <a:solidFill>
                  <a:srgbClr val="262699"/>
                </a:solidFill>
                <a:latin typeface="Calibri" panose="020F0502020204030204" pitchFamily="34" charset="0"/>
                <a:cs typeface="+mn-cs"/>
              </a:rPr>
              <a:t>     </a:t>
            </a:r>
            <a:r>
              <a:rPr lang="tr-TR" altLang="tr-TR" sz="2800" dirty="0" err="1" smtClean="0">
                <a:solidFill>
                  <a:schemeClr val="tx2"/>
                </a:solidFill>
                <a:latin typeface="Calibri"/>
                <a:ea typeface="+mn-ea"/>
                <a:cs typeface="+mn-cs"/>
              </a:rPr>
              <a:t>For</a:t>
            </a:r>
            <a:r>
              <a:rPr lang="tr-TR" altLang="tr-TR" sz="2800" dirty="0" smtClean="0">
                <a:solidFill>
                  <a:schemeClr val="tx2"/>
                </a:solidFill>
                <a:latin typeface="Calibri"/>
                <a:ea typeface="+mn-ea"/>
                <a:cs typeface="+mn-cs"/>
              </a:rPr>
              <a:t> </a:t>
            </a:r>
            <a:r>
              <a:rPr lang="tr-TR" altLang="tr-TR" sz="2800" dirty="0" err="1" smtClean="0">
                <a:solidFill>
                  <a:schemeClr val="tx2"/>
                </a:solidFill>
                <a:latin typeface="Calibri"/>
                <a:ea typeface="+mn-ea"/>
                <a:cs typeface="+mn-cs"/>
              </a:rPr>
              <a:t>further</a:t>
            </a:r>
            <a:r>
              <a:rPr lang="tr-TR" altLang="tr-TR" sz="2800" dirty="0" smtClean="0">
                <a:solidFill>
                  <a:schemeClr val="tx2"/>
                </a:solidFill>
                <a:latin typeface="Calibri"/>
                <a:ea typeface="+mn-ea"/>
                <a:cs typeface="+mn-cs"/>
              </a:rPr>
              <a:t> </a:t>
            </a:r>
            <a:r>
              <a:rPr lang="tr-TR" altLang="tr-TR" sz="2800" dirty="0" err="1" smtClean="0">
                <a:solidFill>
                  <a:schemeClr val="tx2"/>
                </a:solidFill>
                <a:latin typeface="Calibri"/>
                <a:ea typeface="+mn-ea"/>
                <a:cs typeface="+mn-cs"/>
              </a:rPr>
              <a:t>information</a:t>
            </a:r>
            <a:r>
              <a:rPr lang="tr-TR" altLang="tr-TR" sz="2800" dirty="0" smtClean="0">
                <a:solidFill>
                  <a:schemeClr val="tx2"/>
                </a:solidFill>
                <a:latin typeface="Calibri"/>
                <a:ea typeface="+mn-ea"/>
                <a:cs typeface="+mn-cs"/>
              </a:rPr>
              <a:t> </a:t>
            </a:r>
            <a:r>
              <a:rPr lang="tr-TR" altLang="tr-TR" sz="2800" dirty="0" err="1" smtClean="0">
                <a:solidFill>
                  <a:schemeClr val="tx2"/>
                </a:solidFill>
                <a:latin typeface="Calibri"/>
                <a:ea typeface="+mn-ea"/>
                <a:cs typeface="+mn-cs"/>
              </a:rPr>
              <a:t>about</a:t>
            </a:r>
            <a:r>
              <a:rPr lang="tr-TR" altLang="tr-TR" sz="2800" dirty="0" smtClean="0">
                <a:solidFill>
                  <a:schemeClr val="tx2"/>
                </a:solidFill>
                <a:latin typeface="Calibri"/>
                <a:ea typeface="+mn-ea"/>
                <a:cs typeface="+mn-cs"/>
              </a:rPr>
              <a:t> </a:t>
            </a:r>
            <a:r>
              <a:rPr lang="tr-TR" altLang="tr-TR" sz="2800" dirty="0" err="1" smtClean="0">
                <a:solidFill>
                  <a:schemeClr val="tx2"/>
                </a:solidFill>
                <a:latin typeface="Calibri"/>
                <a:ea typeface="+mn-ea"/>
                <a:cs typeface="+mn-cs"/>
              </a:rPr>
              <a:t>the</a:t>
            </a:r>
            <a:r>
              <a:rPr lang="tr-TR" altLang="tr-TR" sz="2800" dirty="0" smtClean="0">
                <a:solidFill>
                  <a:schemeClr val="tx2"/>
                </a:solidFill>
                <a:latin typeface="Calibri"/>
                <a:ea typeface="+mn-ea"/>
                <a:cs typeface="+mn-cs"/>
              </a:rPr>
              <a:t> Programme </a:t>
            </a:r>
            <a:r>
              <a:rPr lang="tr-TR" altLang="tr-TR" sz="2800" dirty="0" err="1" smtClean="0">
                <a:solidFill>
                  <a:schemeClr val="tx2"/>
                </a:solidFill>
                <a:latin typeface="Calibri"/>
                <a:ea typeface="+mn-ea"/>
                <a:cs typeface="+mn-cs"/>
              </a:rPr>
              <a:t>and</a:t>
            </a:r>
            <a:r>
              <a:rPr lang="tr-TR" altLang="tr-TR" sz="2800" dirty="0" smtClean="0">
                <a:solidFill>
                  <a:schemeClr val="tx2"/>
                </a:solidFill>
                <a:latin typeface="Calibri"/>
                <a:ea typeface="+mn-ea"/>
                <a:cs typeface="+mn-cs"/>
              </a:rPr>
              <a:t> </a:t>
            </a:r>
            <a:r>
              <a:rPr lang="tr-TR" altLang="tr-TR" sz="2800" dirty="0" err="1" smtClean="0">
                <a:solidFill>
                  <a:schemeClr val="tx2"/>
                </a:solidFill>
                <a:latin typeface="Calibri"/>
                <a:ea typeface="+mn-ea"/>
                <a:cs typeface="+mn-cs"/>
              </a:rPr>
              <a:t>the</a:t>
            </a:r>
            <a:r>
              <a:rPr lang="tr-TR" altLang="tr-TR" sz="2800" dirty="0">
                <a:solidFill>
                  <a:schemeClr val="tx2"/>
                </a:solidFill>
                <a:latin typeface="Calibri"/>
                <a:ea typeface="+mn-ea"/>
                <a:cs typeface="+mn-cs"/>
              </a:rPr>
              <a:t> </a:t>
            </a:r>
            <a:r>
              <a:rPr lang="tr-TR" altLang="tr-TR" sz="2800" dirty="0" smtClean="0">
                <a:solidFill>
                  <a:schemeClr val="tx2"/>
                </a:solidFill>
                <a:latin typeface="Calibri"/>
                <a:ea typeface="+mn-ea"/>
                <a:cs typeface="+mn-cs"/>
              </a:rPr>
              <a:t>First </a:t>
            </a:r>
            <a:r>
              <a:rPr lang="tr-TR" altLang="tr-TR" sz="2800" dirty="0">
                <a:solidFill>
                  <a:schemeClr val="tx2"/>
                </a:solidFill>
                <a:latin typeface="Calibri"/>
                <a:ea typeface="+mn-ea"/>
                <a:cs typeface="+mn-cs"/>
              </a:rPr>
              <a:t>C</a:t>
            </a:r>
            <a:r>
              <a:rPr lang="tr-TR" altLang="tr-TR" sz="2800" dirty="0" smtClean="0">
                <a:solidFill>
                  <a:schemeClr val="tx2"/>
                </a:solidFill>
                <a:latin typeface="Calibri"/>
                <a:ea typeface="+mn-ea"/>
                <a:cs typeface="+mn-cs"/>
              </a:rPr>
              <a:t>all </a:t>
            </a:r>
            <a:r>
              <a:rPr lang="tr-TR" altLang="tr-TR" sz="2800" dirty="0" err="1" smtClean="0">
                <a:solidFill>
                  <a:schemeClr val="tx2"/>
                </a:solidFill>
                <a:latin typeface="Calibri"/>
                <a:ea typeface="+mn-ea"/>
                <a:cs typeface="+mn-cs"/>
              </a:rPr>
              <a:t>for</a:t>
            </a:r>
            <a:r>
              <a:rPr lang="tr-TR" altLang="tr-TR" sz="2800" dirty="0" smtClean="0">
                <a:solidFill>
                  <a:schemeClr val="tx2"/>
                </a:solidFill>
                <a:latin typeface="Calibri"/>
                <a:ea typeface="+mn-ea"/>
                <a:cs typeface="+mn-cs"/>
              </a:rPr>
              <a:t> </a:t>
            </a:r>
            <a:r>
              <a:rPr lang="tr-TR" altLang="tr-TR" sz="2800" dirty="0" err="1" smtClean="0">
                <a:solidFill>
                  <a:schemeClr val="tx2"/>
                </a:solidFill>
                <a:latin typeface="Calibri"/>
                <a:ea typeface="+mn-ea"/>
                <a:cs typeface="+mn-cs"/>
              </a:rPr>
              <a:t>Proposals</a:t>
            </a:r>
            <a:r>
              <a:rPr lang="tr-TR" altLang="tr-TR" sz="2800" dirty="0" smtClean="0">
                <a:solidFill>
                  <a:schemeClr val="tx2"/>
                </a:solidFill>
                <a:latin typeface="Calibri"/>
                <a:ea typeface="+mn-ea"/>
                <a:cs typeface="+mn-cs"/>
              </a:rPr>
              <a:t>: </a:t>
            </a:r>
          </a:p>
          <a:p>
            <a:pPr>
              <a:buFontTx/>
              <a:buNone/>
              <a:defRPr/>
            </a:pPr>
            <a:endParaRPr lang="tr-TR" altLang="tr-TR" sz="2800" dirty="0">
              <a:solidFill>
                <a:schemeClr val="tx2"/>
              </a:solidFill>
              <a:latin typeface="Calibri"/>
              <a:ea typeface="+mn-ea"/>
              <a:cs typeface="+mn-cs"/>
            </a:endParaRPr>
          </a:p>
          <a:p>
            <a:pPr algn="just">
              <a:spcBef>
                <a:spcPts val="600"/>
              </a:spcBef>
              <a:spcAft>
                <a:spcPts val="600"/>
              </a:spcAft>
              <a:defRPr/>
            </a:pPr>
            <a:r>
              <a:rPr lang="tr-TR" altLang="tr-TR" sz="2800" dirty="0" smtClean="0">
                <a:solidFill>
                  <a:schemeClr val="tx2"/>
                </a:solidFill>
                <a:latin typeface="Calibri"/>
                <a:ea typeface="+mn-ea"/>
                <a:cs typeface="+mn-cs"/>
              </a:rPr>
              <a:t>BSB </a:t>
            </a:r>
            <a:r>
              <a:rPr lang="tr-TR" altLang="tr-TR" sz="2800" dirty="0" err="1" smtClean="0">
                <a:solidFill>
                  <a:schemeClr val="tx2"/>
                </a:solidFill>
                <a:latin typeface="Calibri"/>
                <a:ea typeface="+mn-ea"/>
                <a:cs typeface="+mn-cs"/>
              </a:rPr>
              <a:t>Programme’s</a:t>
            </a:r>
            <a:r>
              <a:rPr lang="tr-TR" altLang="tr-TR" sz="2800" dirty="0" smtClean="0">
                <a:solidFill>
                  <a:schemeClr val="tx2"/>
                </a:solidFill>
                <a:latin typeface="Calibri"/>
                <a:ea typeface="+mn-ea"/>
                <a:cs typeface="+mn-cs"/>
              </a:rPr>
              <a:t> </a:t>
            </a:r>
            <a:r>
              <a:rPr lang="tr-TR" altLang="tr-TR" sz="2800" dirty="0" err="1" smtClean="0">
                <a:solidFill>
                  <a:schemeClr val="tx2"/>
                </a:solidFill>
                <a:latin typeface="Calibri"/>
                <a:ea typeface="+mn-ea"/>
                <a:cs typeface="+mn-cs"/>
              </a:rPr>
              <a:t>Website</a:t>
            </a:r>
            <a:r>
              <a:rPr lang="tr-TR" altLang="tr-TR" sz="2800" dirty="0" smtClean="0">
                <a:solidFill>
                  <a:schemeClr val="tx2"/>
                </a:solidFill>
                <a:latin typeface="Calibri"/>
                <a:ea typeface="+mn-ea"/>
                <a:cs typeface="+mn-cs"/>
              </a:rPr>
              <a:t>: </a:t>
            </a:r>
            <a:r>
              <a:rPr lang="tr-TR" altLang="tr-TR" sz="2800" dirty="0">
                <a:solidFill>
                  <a:schemeClr val="tx2"/>
                </a:solidFill>
                <a:latin typeface="Calibri"/>
                <a:ea typeface="+mn-ea"/>
                <a:cs typeface="+mn-cs"/>
                <a:hlinkClick r:id="rId4"/>
              </a:rPr>
              <a:t>http://blacksea-cbc.net/</a:t>
            </a:r>
            <a:r>
              <a:rPr lang="tr-TR" altLang="tr-TR" sz="2800" dirty="0">
                <a:solidFill>
                  <a:schemeClr val="tx2"/>
                </a:solidFill>
                <a:latin typeface="Calibri"/>
                <a:ea typeface="+mn-ea"/>
                <a:cs typeface="+mn-cs"/>
              </a:rPr>
              <a:t> </a:t>
            </a:r>
          </a:p>
          <a:p>
            <a:pPr algn="just">
              <a:defRPr/>
            </a:pPr>
            <a:r>
              <a:rPr lang="tr-TR" altLang="tr-TR" sz="2800" dirty="0" smtClean="0">
                <a:solidFill>
                  <a:schemeClr val="tx2"/>
                </a:solidFill>
                <a:latin typeface="Calibri"/>
                <a:ea typeface="+mn-ea"/>
                <a:cs typeface="+mn-cs"/>
              </a:rPr>
              <a:t>TR </a:t>
            </a:r>
            <a:r>
              <a:rPr lang="tr-TR" altLang="tr-TR" sz="2800" dirty="0" err="1" smtClean="0">
                <a:solidFill>
                  <a:schemeClr val="tx2"/>
                </a:solidFill>
                <a:latin typeface="Calibri"/>
                <a:ea typeface="+mn-ea"/>
                <a:cs typeface="+mn-cs"/>
              </a:rPr>
              <a:t>NA’s</a:t>
            </a:r>
            <a:r>
              <a:rPr lang="tr-TR" altLang="tr-TR" sz="2800" dirty="0" smtClean="0">
                <a:solidFill>
                  <a:schemeClr val="tx2"/>
                </a:solidFill>
                <a:latin typeface="Calibri"/>
                <a:ea typeface="+mn-ea"/>
                <a:cs typeface="+mn-cs"/>
              </a:rPr>
              <a:t> CBC </a:t>
            </a:r>
            <a:r>
              <a:rPr lang="tr-TR" altLang="tr-TR" sz="2800" dirty="0" err="1" smtClean="0">
                <a:solidFill>
                  <a:schemeClr val="tx2"/>
                </a:solidFill>
                <a:latin typeface="Calibri"/>
                <a:ea typeface="+mn-ea"/>
                <a:cs typeface="+mn-cs"/>
              </a:rPr>
              <a:t>Website</a:t>
            </a:r>
            <a:r>
              <a:rPr lang="tr-TR" altLang="tr-TR" sz="2800" dirty="0" smtClean="0">
                <a:solidFill>
                  <a:schemeClr val="tx2"/>
                </a:solidFill>
                <a:latin typeface="Calibri"/>
                <a:ea typeface="+mn-ea"/>
                <a:cs typeface="+mn-cs"/>
              </a:rPr>
              <a:t>: </a:t>
            </a:r>
            <a:r>
              <a:rPr lang="tr-TR" altLang="tr-TR" sz="2800" dirty="0">
                <a:solidFill>
                  <a:schemeClr val="tx2"/>
                </a:solidFill>
                <a:latin typeface="Calibri"/>
                <a:ea typeface="+mn-ea"/>
                <a:cs typeface="+mn-cs"/>
                <a:hlinkClick r:id="rId5"/>
              </a:rPr>
              <a:t>http://cbc.ab.gov.tr/</a:t>
            </a:r>
            <a:r>
              <a:rPr lang="tr-TR" altLang="tr-TR" sz="2800" dirty="0">
                <a:solidFill>
                  <a:schemeClr val="tx2"/>
                </a:solidFill>
                <a:latin typeface="Calibri"/>
                <a:ea typeface="+mn-ea"/>
                <a:cs typeface="+mn-cs"/>
              </a:rPr>
              <a:t> </a:t>
            </a:r>
          </a:p>
        </p:txBody>
      </p:sp>
    </p:spTree>
    <p:extLst>
      <p:ext uri="{BB962C8B-B14F-4D97-AF65-F5344CB8AC3E}">
        <p14:creationId xmlns:p14="http://schemas.microsoft.com/office/powerpoint/2010/main" val="26743130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8" name="12 İçerik Yer Tutucusu"/>
          <p:cNvSpPr>
            <a:spLocks noGrp="1"/>
          </p:cNvSpPr>
          <p:nvPr>
            <p:ph idx="4294967295"/>
          </p:nvPr>
        </p:nvSpPr>
        <p:spPr>
          <a:xfrm>
            <a:off x="488950" y="1679575"/>
            <a:ext cx="7867650" cy="4413250"/>
          </a:xfrm>
          <a:prstGeom prst="rect">
            <a:avLst/>
          </a:prstGeom>
        </p:spPr>
        <p:txBody>
          <a:bodyPr/>
          <a:lstStyle/>
          <a:p>
            <a:pPr eaLnBrk="1" hangingPunct="1"/>
            <a:endParaRPr lang="tr-TR" altLang="tr-TR" sz="900" b="1">
              <a:solidFill>
                <a:srgbClr val="333399"/>
              </a:solidFill>
              <a:latin typeface="Arial" panose="020B0604020202020204" pitchFamily="34" charset="0"/>
            </a:endParaRPr>
          </a:p>
          <a:p>
            <a:pPr eaLnBrk="1" hangingPunct="1">
              <a:buFontTx/>
              <a:buNone/>
            </a:pPr>
            <a:r>
              <a:rPr lang="tr-TR" altLang="tr-TR" sz="2400" b="1">
                <a:solidFill>
                  <a:srgbClr val="333399"/>
                </a:solidFill>
                <a:latin typeface="Arial" panose="020B0604020202020204" pitchFamily="34" charset="0"/>
              </a:rPr>
              <a:t>	</a:t>
            </a:r>
            <a:endParaRPr lang="tr-TR" altLang="tr-TR" sz="1800">
              <a:solidFill>
                <a:srgbClr val="333399"/>
              </a:solidFill>
              <a:latin typeface="Arial" panose="020B0604020202020204" pitchFamily="34" charset="0"/>
            </a:endParaRPr>
          </a:p>
        </p:txBody>
      </p:sp>
      <p:sp>
        <p:nvSpPr>
          <p:cNvPr id="11" name="İçerik Yer Tutucusu 1"/>
          <p:cNvSpPr txBox="1">
            <a:spLocks/>
          </p:cNvSpPr>
          <p:nvPr/>
        </p:nvSpPr>
        <p:spPr bwMode="auto">
          <a:xfrm>
            <a:off x="251521" y="1412776"/>
            <a:ext cx="8712968"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fontAlgn="auto">
              <a:spcAft>
                <a:spcPts val="0"/>
              </a:spcAft>
              <a:buNone/>
              <a:defRPr/>
            </a:pPr>
            <a:endParaRPr lang="tr-TR" sz="1800" dirty="0">
              <a:solidFill>
                <a:srgbClr val="002060"/>
              </a:solidFill>
            </a:endParaRPr>
          </a:p>
          <a:p>
            <a:pPr algn="just" fontAlgn="auto">
              <a:spcAft>
                <a:spcPts val="0"/>
              </a:spcAft>
              <a:buFont typeface="Wingdings" panose="05000000000000000000" pitchFamily="2" charset="2"/>
              <a:buChar char="Ø"/>
              <a:defRPr/>
            </a:pPr>
            <a:endParaRPr lang="tr-TR" sz="1800" dirty="0">
              <a:solidFill>
                <a:srgbClr val="002060"/>
              </a:solidFill>
            </a:endParaRPr>
          </a:p>
          <a:p>
            <a:pPr marL="0" indent="0" algn="ctr" fontAlgn="auto">
              <a:spcAft>
                <a:spcPts val="0"/>
              </a:spcAft>
              <a:buFont typeface="Arial" panose="020B0604020202020204" pitchFamily="34" charset="0"/>
              <a:buNone/>
              <a:defRPr/>
            </a:pPr>
            <a:r>
              <a:rPr lang="tr-TR" altLang="tr-TR" sz="4400" i="1" dirty="0" err="1" smtClean="0">
                <a:solidFill>
                  <a:schemeClr val="tx2"/>
                </a:solidFill>
                <a:latin typeface="+mj-lt"/>
                <a:ea typeface="+mj-ea"/>
                <a:cs typeface="+mj-cs"/>
              </a:rPr>
              <a:t>Thank</a:t>
            </a:r>
            <a:r>
              <a:rPr lang="tr-TR" altLang="tr-TR" sz="4400" i="1" dirty="0" smtClean="0">
                <a:solidFill>
                  <a:schemeClr val="tx2"/>
                </a:solidFill>
                <a:latin typeface="+mj-lt"/>
                <a:ea typeface="+mj-ea"/>
                <a:cs typeface="+mj-cs"/>
              </a:rPr>
              <a:t> </a:t>
            </a:r>
            <a:r>
              <a:rPr lang="tr-TR" altLang="tr-TR" sz="4400" i="1" dirty="0" err="1" smtClean="0">
                <a:solidFill>
                  <a:schemeClr val="tx2"/>
                </a:solidFill>
                <a:latin typeface="+mj-lt"/>
                <a:ea typeface="+mj-ea"/>
                <a:cs typeface="+mj-cs"/>
              </a:rPr>
              <a:t>you</a:t>
            </a:r>
            <a:r>
              <a:rPr lang="tr-TR" altLang="tr-TR" sz="4400" i="1" dirty="0" smtClean="0">
                <a:solidFill>
                  <a:schemeClr val="tx2"/>
                </a:solidFill>
                <a:latin typeface="+mj-lt"/>
                <a:ea typeface="+mj-ea"/>
                <a:cs typeface="+mj-cs"/>
              </a:rPr>
              <a:t>!..</a:t>
            </a:r>
            <a:endParaRPr lang="tr-TR" altLang="tr-TR" sz="4400" i="1" dirty="0">
              <a:solidFill>
                <a:schemeClr val="tx2"/>
              </a:solidFill>
              <a:latin typeface="+mj-lt"/>
              <a:ea typeface="+mj-ea"/>
              <a:cs typeface="+mj-cs"/>
            </a:endParaRPr>
          </a:p>
          <a:p>
            <a:pPr marL="0" indent="0" algn="ctr" fontAlgn="auto">
              <a:spcAft>
                <a:spcPts val="0"/>
              </a:spcAft>
              <a:buFont typeface="Arial" panose="020B0604020202020204" pitchFamily="34" charset="0"/>
              <a:buNone/>
              <a:defRPr/>
            </a:pPr>
            <a:endParaRPr lang="tr-TR" altLang="tr-TR" sz="3600" dirty="0" smtClean="0">
              <a:solidFill>
                <a:schemeClr val="tx2"/>
              </a:solidFill>
              <a:latin typeface="+mj-lt"/>
              <a:ea typeface="+mj-ea"/>
              <a:cs typeface="+mj-cs"/>
            </a:endParaRPr>
          </a:p>
          <a:p>
            <a:pPr marL="0" indent="0" algn="ctr">
              <a:spcBef>
                <a:spcPts val="600"/>
              </a:spcBef>
              <a:spcAft>
                <a:spcPts val="1200"/>
              </a:spcAft>
              <a:buFontTx/>
              <a:buNone/>
              <a:defRPr/>
            </a:pPr>
            <a:r>
              <a:rPr lang="tr-TR" altLang="tr-TR" sz="2000" dirty="0" smtClean="0">
                <a:solidFill>
                  <a:schemeClr val="tx2"/>
                </a:solidFill>
                <a:latin typeface="+mj-lt"/>
              </a:rPr>
              <a:t>Department </a:t>
            </a:r>
            <a:r>
              <a:rPr lang="tr-TR" altLang="tr-TR" sz="2000" dirty="0">
                <a:solidFill>
                  <a:schemeClr val="tx2"/>
                </a:solidFill>
                <a:latin typeface="+mj-lt"/>
              </a:rPr>
              <a:t>of Cross-</a:t>
            </a:r>
            <a:r>
              <a:rPr lang="tr-TR" altLang="tr-TR" sz="2000" dirty="0" err="1">
                <a:solidFill>
                  <a:schemeClr val="tx2"/>
                </a:solidFill>
                <a:latin typeface="+mj-lt"/>
              </a:rPr>
              <a:t>border</a:t>
            </a:r>
            <a:r>
              <a:rPr lang="tr-TR" altLang="tr-TR" sz="2000" dirty="0">
                <a:solidFill>
                  <a:schemeClr val="tx2"/>
                </a:solidFill>
                <a:latin typeface="+mj-lt"/>
              </a:rPr>
              <a:t> </a:t>
            </a:r>
            <a:r>
              <a:rPr lang="tr-TR" altLang="tr-TR" sz="2000" dirty="0" err="1">
                <a:solidFill>
                  <a:schemeClr val="tx2"/>
                </a:solidFill>
                <a:latin typeface="+mj-lt"/>
              </a:rPr>
              <a:t>Cooperation</a:t>
            </a:r>
            <a:endParaRPr lang="tr-TR" altLang="tr-TR" sz="2000" dirty="0">
              <a:solidFill>
                <a:schemeClr val="tx2"/>
              </a:solidFill>
              <a:latin typeface="+mj-lt"/>
            </a:endParaRPr>
          </a:p>
          <a:p>
            <a:pPr marL="0" indent="0" algn="ctr">
              <a:buFontTx/>
              <a:buNone/>
              <a:defRPr/>
            </a:pPr>
            <a:r>
              <a:rPr lang="tr-TR" altLang="tr-TR" sz="1800" dirty="0" smtClean="0">
                <a:solidFill>
                  <a:srgbClr val="002060"/>
                </a:solidFill>
                <a:hlinkClick r:id="rId3"/>
              </a:rPr>
              <a:t>www.cbc.ab.gov.tr</a:t>
            </a:r>
            <a:r>
              <a:rPr lang="tr-TR" altLang="tr-TR" sz="1800" dirty="0" smtClean="0">
                <a:solidFill>
                  <a:srgbClr val="002060"/>
                </a:solidFill>
              </a:rPr>
              <a:t> </a:t>
            </a:r>
          </a:p>
          <a:p>
            <a:pPr marL="0" indent="0" algn="ctr">
              <a:buFontTx/>
              <a:buNone/>
              <a:defRPr/>
            </a:pPr>
            <a:r>
              <a:rPr lang="tr-TR" altLang="tr-TR" sz="1800" dirty="0" smtClean="0">
                <a:solidFill>
                  <a:srgbClr val="002060"/>
                </a:solidFill>
                <a:hlinkClick r:id="rId4"/>
              </a:rPr>
              <a:t>www.blacksea-cbc.net</a:t>
            </a:r>
            <a:r>
              <a:rPr lang="tr-TR" altLang="tr-TR" sz="1800" dirty="0" smtClean="0">
                <a:solidFill>
                  <a:srgbClr val="002060"/>
                </a:solidFill>
              </a:rPr>
              <a:t> </a:t>
            </a:r>
            <a:endParaRPr lang="tr-TR" altLang="tr-TR" sz="1800" dirty="0">
              <a:solidFill>
                <a:srgbClr val="002060"/>
              </a:solidFill>
            </a:endParaRPr>
          </a:p>
          <a:p>
            <a:pPr marL="0" indent="0" algn="ctr">
              <a:buFontTx/>
              <a:buNone/>
              <a:defRPr/>
            </a:pPr>
            <a:r>
              <a:rPr lang="tr-TR" altLang="tr-TR" sz="1800" dirty="0" smtClean="0">
                <a:solidFill>
                  <a:srgbClr val="002060"/>
                </a:solidFill>
                <a:latin typeface="+mj-lt"/>
                <a:ea typeface="+mj-ea"/>
                <a:cs typeface="+mj-cs"/>
                <a:hlinkClick r:id="rId5"/>
              </a:rPr>
              <a:t>cbcbsb@ab.gov.tr</a:t>
            </a:r>
            <a:endParaRPr lang="tr-TR" altLang="tr-TR" sz="1800" dirty="0" smtClean="0">
              <a:solidFill>
                <a:srgbClr val="002060"/>
              </a:solidFill>
              <a:latin typeface="+mj-lt"/>
              <a:ea typeface="+mj-ea"/>
              <a:cs typeface="+mj-cs"/>
            </a:endParaRPr>
          </a:p>
          <a:p>
            <a:pPr marL="0" indent="0" algn="ctr">
              <a:buFontTx/>
              <a:buNone/>
              <a:defRPr/>
            </a:pPr>
            <a:r>
              <a:rPr lang="tr-TR" altLang="tr-TR" sz="1800" dirty="0" smtClean="0">
                <a:solidFill>
                  <a:srgbClr val="002060"/>
                </a:solidFill>
                <a:latin typeface="+mj-lt"/>
                <a:ea typeface="+mj-ea"/>
                <a:cs typeface="+mj-cs"/>
                <a:hlinkClick r:id="rId6"/>
              </a:rPr>
              <a:t>ncpbsb@ab.gov.tr</a:t>
            </a:r>
            <a:r>
              <a:rPr lang="tr-TR" altLang="tr-TR" sz="1800" dirty="0" smtClean="0">
                <a:solidFill>
                  <a:srgbClr val="002060"/>
                </a:solidFill>
                <a:latin typeface="+mj-lt"/>
                <a:ea typeface="+mj-ea"/>
                <a:cs typeface="+mj-cs"/>
              </a:rPr>
              <a:t> </a:t>
            </a:r>
            <a:endParaRPr lang="tr-TR" altLang="tr-TR" sz="1800" dirty="0">
              <a:solidFill>
                <a:srgbClr val="002060"/>
              </a:solidFill>
              <a:latin typeface="+mj-lt"/>
              <a:ea typeface="+mj-ea"/>
              <a:cs typeface="+mj-cs"/>
            </a:endParaRPr>
          </a:p>
          <a:p>
            <a:pPr marL="0" indent="0" algn="ctr">
              <a:buFontTx/>
              <a:buNone/>
              <a:defRPr/>
            </a:pPr>
            <a:endParaRPr lang="en-US" altLang="tr-TR" sz="1800" dirty="0">
              <a:solidFill>
                <a:srgbClr val="002060"/>
              </a:solidFill>
              <a:latin typeface="+mj-lt"/>
              <a:ea typeface="+mj-ea"/>
              <a:cs typeface="+mj-cs"/>
            </a:endParaRPr>
          </a:p>
          <a:p>
            <a:pPr algn="just" fontAlgn="auto">
              <a:spcAft>
                <a:spcPts val="0"/>
              </a:spcAft>
              <a:buFont typeface="Wingdings" panose="05000000000000000000" pitchFamily="2" charset="2"/>
              <a:buChar char="Ø"/>
              <a:defRPr/>
            </a:pPr>
            <a:endParaRPr lang="tr-TR" sz="1800" dirty="0">
              <a:solidFill>
                <a:srgbClr val="002060"/>
              </a:solidFill>
            </a:endParaRP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3"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09391" y="398161"/>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Resim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59323" y="168976"/>
            <a:ext cx="1296144" cy="9036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467543" y="1412777"/>
            <a:ext cx="8403769" cy="3631763"/>
          </a:xfrm>
          <a:prstGeom prst="rect">
            <a:avLst/>
          </a:prstGeom>
        </p:spPr>
        <p:txBody>
          <a:bodyPr wrap="square">
            <a:spAutoFit/>
          </a:bodyPr>
          <a:lstStyle/>
          <a:p>
            <a:pPr marL="342900" indent="-342900">
              <a:buFont typeface="Arial" panose="020B0604020202020204" pitchFamily="34" charset="0"/>
              <a:buChar char="•"/>
            </a:pPr>
            <a:r>
              <a:rPr lang="tr-TR" sz="2300" dirty="0" smtClean="0">
                <a:solidFill>
                  <a:schemeClr val="tx2"/>
                </a:solidFill>
              </a:rPr>
              <a:t>B</a:t>
            </a:r>
            <a:r>
              <a:rPr lang="en-US" sz="2300" dirty="0" err="1" smtClean="0">
                <a:solidFill>
                  <a:schemeClr val="tx2"/>
                </a:solidFill>
              </a:rPr>
              <a:t>auhaus</a:t>
            </a:r>
            <a:r>
              <a:rPr lang="en-US" sz="2300" dirty="0" smtClean="0">
                <a:solidFill>
                  <a:schemeClr val="tx2"/>
                </a:solidFill>
              </a:rPr>
              <a:t> </a:t>
            </a:r>
            <a:r>
              <a:rPr lang="en-US" sz="2300" dirty="0">
                <a:solidFill>
                  <a:schemeClr val="tx2"/>
                </a:solidFill>
              </a:rPr>
              <a:t>(German for 'building house'): a German </a:t>
            </a:r>
            <a:r>
              <a:rPr lang="en-US" sz="2300" dirty="0" smtClean="0">
                <a:solidFill>
                  <a:schemeClr val="tx2"/>
                </a:solidFill>
              </a:rPr>
              <a:t>art</a:t>
            </a:r>
            <a:r>
              <a:rPr lang="tr-TR" sz="2300" dirty="0" smtClean="0">
                <a:solidFill>
                  <a:schemeClr val="tx2"/>
                </a:solidFill>
              </a:rPr>
              <a:t> </a:t>
            </a:r>
            <a:r>
              <a:rPr lang="tr-TR" sz="2300" dirty="0" err="1" smtClean="0">
                <a:solidFill>
                  <a:schemeClr val="tx2"/>
                </a:solidFill>
              </a:rPr>
              <a:t>and</a:t>
            </a:r>
            <a:r>
              <a:rPr lang="tr-TR" sz="2300" dirty="0" smtClean="0">
                <a:solidFill>
                  <a:schemeClr val="tx2"/>
                </a:solidFill>
              </a:rPr>
              <a:t> </a:t>
            </a:r>
            <a:r>
              <a:rPr lang="tr-TR" sz="2300" dirty="0" err="1" smtClean="0">
                <a:solidFill>
                  <a:schemeClr val="tx2"/>
                </a:solidFill>
              </a:rPr>
              <a:t>architecture</a:t>
            </a:r>
            <a:r>
              <a:rPr lang="en-US" sz="2300" dirty="0" smtClean="0">
                <a:solidFill>
                  <a:schemeClr val="tx2"/>
                </a:solidFill>
              </a:rPr>
              <a:t> </a:t>
            </a:r>
            <a:r>
              <a:rPr lang="en-US" sz="2300" dirty="0">
                <a:solidFill>
                  <a:schemeClr val="tx2"/>
                </a:solidFill>
              </a:rPr>
              <a:t>school operational from 1919 to 1933 that combined crafts and the fine arts</a:t>
            </a:r>
            <a:r>
              <a:rPr lang="en-US" sz="2300" dirty="0" smtClean="0">
                <a:solidFill>
                  <a:schemeClr val="tx2"/>
                </a:solidFill>
              </a:rPr>
              <a:t>.</a:t>
            </a:r>
            <a:endParaRPr lang="tr-TR" sz="2300" dirty="0" smtClean="0">
              <a:solidFill>
                <a:schemeClr val="tx2"/>
              </a:solidFill>
            </a:endParaRPr>
          </a:p>
          <a:p>
            <a:pPr marL="342900" indent="-342900">
              <a:buFont typeface="Arial" panose="020B0604020202020204" pitchFamily="34" charset="0"/>
              <a:buChar char="•"/>
            </a:pPr>
            <a:endParaRPr lang="en-US" sz="2300" dirty="0">
              <a:solidFill>
                <a:schemeClr val="tx2"/>
              </a:solidFill>
            </a:endParaRPr>
          </a:p>
          <a:p>
            <a:pPr marL="342900" indent="-342900">
              <a:buFont typeface="Arial" panose="020B0604020202020204" pitchFamily="34" charset="0"/>
              <a:buChar char="•"/>
            </a:pPr>
            <a:r>
              <a:rPr lang="en-US" sz="2300" dirty="0" smtClean="0">
                <a:solidFill>
                  <a:schemeClr val="tx2"/>
                </a:solidFill>
              </a:rPr>
              <a:t>became </a:t>
            </a:r>
            <a:r>
              <a:rPr lang="en-US" sz="2300" dirty="0">
                <a:solidFill>
                  <a:schemeClr val="tx2"/>
                </a:solidFill>
              </a:rPr>
              <a:t>famous for its approach to design, </a:t>
            </a:r>
            <a:r>
              <a:rPr lang="en-US" sz="2300" dirty="0" smtClean="0">
                <a:solidFill>
                  <a:schemeClr val="tx2"/>
                </a:solidFill>
              </a:rPr>
              <a:t>attempted </a:t>
            </a:r>
            <a:r>
              <a:rPr lang="en-US" sz="2300" dirty="0">
                <a:solidFill>
                  <a:schemeClr val="tx2"/>
                </a:solidFill>
              </a:rPr>
              <a:t>to unify individual artistic vision with the principles of mass production and emphasis on </a:t>
            </a:r>
            <a:r>
              <a:rPr lang="en-US" sz="2300" dirty="0" smtClean="0">
                <a:solidFill>
                  <a:schemeClr val="tx2"/>
                </a:solidFill>
              </a:rPr>
              <a:t>function. </a:t>
            </a:r>
            <a:endParaRPr lang="en-US" sz="2300" dirty="0">
              <a:solidFill>
                <a:schemeClr val="tx2"/>
              </a:solidFill>
            </a:endParaRPr>
          </a:p>
          <a:p>
            <a:pPr marL="342900" indent="-342900">
              <a:buFont typeface="Arial" panose="020B0604020202020204" pitchFamily="34" charset="0"/>
              <a:buChar char="•"/>
            </a:pPr>
            <a:endParaRPr lang="tr-TR" sz="2300" dirty="0" smtClean="0">
              <a:solidFill>
                <a:schemeClr val="tx2"/>
              </a:solidFill>
            </a:endParaRPr>
          </a:p>
          <a:p>
            <a:pPr marL="342900" indent="-342900">
              <a:buFont typeface="Arial" panose="020B0604020202020204" pitchFamily="34" charset="0"/>
              <a:buChar char="•"/>
            </a:pPr>
            <a:r>
              <a:rPr lang="en-US" sz="2300" dirty="0" smtClean="0">
                <a:solidFill>
                  <a:schemeClr val="tx2"/>
                </a:solidFill>
              </a:rPr>
              <a:t>founded </a:t>
            </a:r>
            <a:r>
              <a:rPr lang="en-US" sz="2300" dirty="0">
                <a:solidFill>
                  <a:schemeClr val="tx2"/>
                </a:solidFill>
              </a:rPr>
              <a:t>by architect Walter </a:t>
            </a:r>
            <a:r>
              <a:rPr lang="en-US" sz="2300" dirty="0" smtClean="0">
                <a:solidFill>
                  <a:schemeClr val="tx2"/>
                </a:solidFill>
              </a:rPr>
              <a:t>Gropius</a:t>
            </a:r>
            <a:endParaRPr lang="tr-TR" sz="2300" dirty="0" smtClean="0">
              <a:solidFill>
                <a:schemeClr val="tx2"/>
              </a:solidFill>
            </a:endParaRPr>
          </a:p>
          <a:p>
            <a:r>
              <a:rPr lang="en-US" sz="2300" dirty="0" smtClean="0">
                <a:solidFill>
                  <a:schemeClr val="tx2"/>
                </a:solidFill>
              </a:rPr>
              <a:t> </a:t>
            </a:r>
            <a:r>
              <a:rPr lang="tr-TR" sz="2300" dirty="0" smtClean="0">
                <a:solidFill>
                  <a:schemeClr val="tx2"/>
                </a:solidFill>
              </a:rPr>
              <a:t>    </a:t>
            </a:r>
            <a:r>
              <a:rPr lang="en-US" sz="2300" dirty="0" smtClean="0">
                <a:solidFill>
                  <a:schemeClr val="tx2"/>
                </a:solidFill>
              </a:rPr>
              <a:t>in Weimar</a:t>
            </a:r>
            <a:r>
              <a:rPr lang="tr-TR" sz="2300" dirty="0" smtClean="0">
                <a:solidFill>
                  <a:schemeClr val="tx2"/>
                </a:solidFill>
              </a:rPr>
              <a:t>.</a:t>
            </a: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Resim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149311"/>
            <a:ext cx="1296144" cy="903600"/>
          </a:xfrm>
          <a:prstGeom prst="rect">
            <a:avLst/>
          </a:prstGeom>
        </p:spPr>
      </p:pic>
      <p:sp>
        <p:nvSpPr>
          <p:cNvPr id="21" name="Dikdörtgen 1"/>
          <p:cNvSpPr>
            <a:spLocks noChangeArrowheads="1"/>
          </p:cNvSpPr>
          <p:nvPr/>
        </p:nvSpPr>
        <p:spPr bwMode="auto">
          <a:xfrm>
            <a:off x="1116336" y="446824"/>
            <a:ext cx="74161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400" b="1" dirty="0" err="1" smtClean="0">
                <a:solidFill>
                  <a:schemeClr val="tx2"/>
                </a:solidFill>
                <a:latin typeface="+mn-lt"/>
                <a:ea typeface="ＭＳ Ｐゴシック" panose="020B0600070205080204" pitchFamily="34" charset="-128"/>
              </a:rPr>
              <a:t>What</a:t>
            </a:r>
            <a:r>
              <a:rPr lang="tr-TR" altLang="tr-TR" sz="2400" b="1" dirty="0" smtClean="0">
                <a:solidFill>
                  <a:schemeClr val="tx2"/>
                </a:solidFill>
                <a:latin typeface="+mn-lt"/>
                <a:ea typeface="ＭＳ Ｐゴシック" panose="020B0600070205080204" pitchFamily="34" charset="-128"/>
              </a:rPr>
              <a:t> is </a:t>
            </a:r>
            <a:r>
              <a:rPr lang="tr-TR" altLang="tr-TR" sz="2400" b="1" dirty="0" err="1" smtClean="0">
                <a:solidFill>
                  <a:schemeClr val="tx2"/>
                </a:solidFill>
                <a:latin typeface="+mn-lt"/>
                <a:ea typeface="ＭＳ Ｐゴシック" panose="020B0600070205080204" pitchFamily="34" charset="-128"/>
              </a:rPr>
              <a:t>Bauhaus</a:t>
            </a:r>
            <a:r>
              <a:rPr lang="tr-TR" altLang="tr-TR" sz="2400" b="1" dirty="0" smtClean="0">
                <a:solidFill>
                  <a:schemeClr val="tx2"/>
                </a:solidFill>
                <a:latin typeface="+mn-lt"/>
                <a:ea typeface="ＭＳ Ｐゴシック" panose="020B0600070205080204" pitchFamily="34" charset="-128"/>
              </a:rPr>
              <a:t>?</a:t>
            </a:r>
            <a:endParaRPr lang="tr-TR" altLang="tr-TR" sz="2400" b="1" dirty="0">
              <a:solidFill>
                <a:schemeClr val="tx2"/>
              </a:solidFill>
              <a:latin typeface="+mn-lt"/>
              <a:ea typeface="ＭＳ Ｐゴシック" panose="020B0600070205080204" pitchFamily="34" charset="-128"/>
            </a:endParaRPr>
          </a:p>
        </p:txBody>
      </p:sp>
      <p:pic>
        <p:nvPicPr>
          <p:cNvPr id="2" name="Resim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64088" y="3645024"/>
            <a:ext cx="3507224" cy="2558903"/>
          </a:xfrm>
          <a:prstGeom prst="rect">
            <a:avLst/>
          </a:prstGeom>
        </p:spPr>
      </p:pic>
    </p:spTree>
    <p:extLst>
      <p:ext uri="{BB962C8B-B14F-4D97-AF65-F5344CB8AC3E}">
        <p14:creationId xmlns:p14="http://schemas.microsoft.com/office/powerpoint/2010/main" val="929683837"/>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467543" y="1412777"/>
            <a:ext cx="8403769" cy="1154162"/>
          </a:xfrm>
          <a:prstGeom prst="rect">
            <a:avLst/>
          </a:prstGeom>
        </p:spPr>
        <p:txBody>
          <a:bodyPr wrap="square">
            <a:spAutoFit/>
          </a:bodyPr>
          <a:lstStyle/>
          <a:p>
            <a:pPr marL="342900" indent="-342900">
              <a:buFont typeface="Arial" panose="020B0604020202020204" pitchFamily="34" charset="0"/>
              <a:buChar char="•"/>
            </a:pPr>
            <a:r>
              <a:rPr lang="tr-TR" sz="2300" dirty="0" smtClean="0">
                <a:solidFill>
                  <a:schemeClr val="tx2"/>
                </a:solidFill>
              </a:rPr>
              <a:t>t</a:t>
            </a:r>
            <a:r>
              <a:rPr lang="en-US" sz="2300" dirty="0" smtClean="0">
                <a:solidFill>
                  <a:schemeClr val="tx2"/>
                </a:solidFill>
              </a:rPr>
              <a:t>he </a:t>
            </a:r>
            <a:r>
              <a:rPr lang="en-US" sz="2300" dirty="0">
                <a:solidFill>
                  <a:schemeClr val="tx2"/>
                </a:solidFill>
              </a:rPr>
              <a:t>Bauhaus style later became one of the most influential currents in modern design, modernist architecture, and architectural </a:t>
            </a:r>
            <a:r>
              <a:rPr lang="en-US" sz="2300" dirty="0" smtClean="0">
                <a:solidFill>
                  <a:schemeClr val="tx2"/>
                </a:solidFill>
              </a:rPr>
              <a:t>education.</a:t>
            </a:r>
            <a:endParaRPr lang="tr-TR" sz="2300" dirty="0" smtClean="0">
              <a:solidFill>
                <a:schemeClr val="tx2"/>
              </a:solidFill>
            </a:endParaRP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Resim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47664" y="149311"/>
            <a:ext cx="1296144" cy="903600"/>
          </a:xfrm>
          <a:prstGeom prst="rect">
            <a:avLst/>
          </a:prstGeom>
        </p:spPr>
      </p:pic>
      <p:sp>
        <p:nvSpPr>
          <p:cNvPr id="21" name="Dikdörtgen 1"/>
          <p:cNvSpPr>
            <a:spLocks noChangeArrowheads="1"/>
          </p:cNvSpPr>
          <p:nvPr/>
        </p:nvSpPr>
        <p:spPr bwMode="auto">
          <a:xfrm>
            <a:off x="1116336" y="446824"/>
            <a:ext cx="74161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400" b="1" dirty="0" err="1" smtClean="0">
                <a:solidFill>
                  <a:schemeClr val="tx2"/>
                </a:solidFill>
                <a:latin typeface="+mn-lt"/>
                <a:ea typeface="ＭＳ Ｐゴシック" panose="020B0600070205080204" pitchFamily="34" charset="-128"/>
              </a:rPr>
              <a:t>What</a:t>
            </a:r>
            <a:r>
              <a:rPr lang="tr-TR" altLang="tr-TR" sz="2400" b="1" dirty="0" smtClean="0">
                <a:solidFill>
                  <a:schemeClr val="tx2"/>
                </a:solidFill>
                <a:latin typeface="+mn-lt"/>
                <a:ea typeface="ＭＳ Ｐゴシック" panose="020B0600070205080204" pitchFamily="34" charset="-128"/>
              </a:rPr>
              <a:t> is </a:t>
            </a:r>
            <a:r>
              <a:rPr lang="tr-TR" altLang="tr-TR" sz="2400" b="1" dirty="0" err="1" smtClean="0">
                <a:solidFill>
                  <a:schemeClr val="tx2"/>
                </a:solidFill>
                <a:latin typeface="+mn-lt"/>
                <a:ea typeface="ＭＳ Ｐゴシック" panose="020B0600070205080204" pitchFamily="34" charset="-128"/>
              </a:rPr>
              <a:t>Bauhaus</a:t>
            </a:r>
            <a:r>
              <a:rPr lang="tr-TR" altLang="tr-TR" sz="2400" b="1" dirty="0" smtClean="0">
                <a:solidFill>
                  <a:schemeClr val="tx2"/>
                </a:solidFill>
                <a:latin typeface="+mn-lt"/>
                <a:ea typeface="ＭＳ Ｐゴシック" panose="020B0600070205080204" pitchFamily="34" charset="-128"/>
              </a:rPr>
              <a:t>?</a:t>
            </a:r>
            <a:endParaRPr lang="tr-TR" altLang="tr-TR" sz="2400" b="1" dirty="0">
              <a:solidFill>
                <a:schemeClr val="tx2"/>
              </a:solidFill>
              <a:latin typeface="+mn-lt"/>
              <a:ea typeface="ＭＳ Ｐゴシック" panose="020B0600070205080204" pitchFamily="34" charset="-128"/>
            </a:endParaRPr>
          </a:p>
        </p:txBody>
      </p:sp>
      <p:pic>
        <p:nvPicPr>
          <p:cNvPr id="5" name="Resim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5428" y="2224087"/>
            <a:ext cx="1895475" cy="2409825"/>
          </a:xfrm>
          <a:prstGeom prst="rect">
            <a:avLst/>
          </a:prstGeom>
        </p:spPr>
      </p:pic>
      <p:graphicFrame>
        <p:nvGraphicFramePr>
          <p:cNvPr id="6" name="Nesne 5"/>
          <p:cNvGraphicFramePr>
            <a:graphicFrameLocks noChangeAspect="1"/>
          </p:cNvGraphicFramePr>
          <p:nvPr>
            <p:extLst>
              <p:ext uri="{D42A27DB-BD31-4B8C-83A1-F6EECF244321}">
                <p14:modId xmlns:p14="http://schemas.microsoft.com/office/powerpoint/2010/main" val="2647427264"/>
              </p:ext>
            </p:extLst>
          </p:nvPr>
        </p:nvGraphicFramePr>
        <p:xfrm>
          <a:off x="92075" y="92075"/>
          <a:ext cx="1246188" cy="481013"/>
        </p:xfrm>
        <a:graphic>
          <a:graphicData uri="http://schemas.openxmlformats.org/presentationml/2006/ole">
            <mc:AlternateContent xmlns:mc="http://schemas.openxmlformats.org/markup-compatibility/2006">
              <mc:Choice xmlns:v="urn:schemas-microsoft-com:vml" Requires="v">
                <p:oleObj spid="_x0000_s1066" name="Paketleyici Kabuk Nesnesi" showAsIcon="1" r:id="rId7" imgW="1245600" imgH="481320" progId="Package">
                  <p:embed/>
                </p:oleObj>
              </mc:Choice>
              <mc:Fallback>
                <p:oleObj name="Paketleyici Kabuk Nesnesi" showAsIcon="1" r:id="rId7" imgW="1245600" imgH="481320" progId="Package">
                  <p:embed/>
                  <p:pic>
                    <p:nvPicPr>
                      <p:cNvPr id="0" name=""/>
                      <p:cNvPicPr/>
                      <p:nvPr/>
                    </p:nvPicPr>
                    <p:blipFill>
                      <a:blip r:embed="rId8"/>
                      <a:stretch>
                        <a:fillRect/>
                      </a:stretch>
                    </p:blipFill>
                    <p:spPr>
                      <a:xfrm>
                        <a:off x="92075" y="92075"/>
                        <a:ext cx="1246188" cy="481013"/>
                      </a:xfrm>
                      <a:prstGeom prst="rect">
                        <a:avLst/>
                      </a:prstGeom>
                    </p:spPr>
                  </p:pic>
                </p:oleObj>
              </mc:Fallback>
            </mc:AlternateContent>
          </a:graphicData>
        </a:graphic>
      </p:graphicFrame>
      <p:pic>
        <p:nvPicPr>
          <p:cNvPr id="9" name="Resim 8"/>
          <p:cNvPicPr>
            <a:picLocks noChangeAspect="1"/>
          </p:cNvPicPr>
          <p:nvPr/>
        </p:nvPicPr>
        <p:blipFill>
          <a:blip r:embed="rId9"/>
          <a:stretch>
            <a:fillRect/>
          </a:stretch>
        </p:blipFill>
        <p:spPr>
          <a:xfrm>
            <a:off x="644736" y="2538216"/>
            <a:ext cx="2304256" cy="2327899"/>
          </a:xfrm>
          <a:prstGeom prst="rect">
            <a:avLst/>
          </a:prstGeom>
        </p:spPr>
      </p:pic>
      <p:sp>
        <p:nvSpPr>
          <p:cNvPr id="10" name="Dikdörtgen 9"/>
          <p:cNvSpPr/>
          <p:nvPr/>
        </p:nvSpPr>
        <p:spPr>
          <a:xfrm>
            <a:off x="539552" y="4973061"/>
            <a:ext cx="2520280" cy="1015663"/>
          </a:xfrm>
          <a:prstGeom prst="rect">
            <a:avLst/>
          </a:prstGeom>
        </p:spPr>
        <p:txBody>
          <a:bodyPr wrap="square">
            <a:spAutoFit/>
          </a:bodyPr>
          <a:lstStyle/>
          <a:p>
            <a:r>
              <a:rPr lang="en-US" sz="1000" i="1" dirty="0">
                <a:solidFill>
                  <a:schemeClr val="tx2"/>
                </a:solidFill>
              </a:rPr>
              <a:t>The living room of the house Gropius designed for his family in Lincoln, Massachusetts. Built by the architect in 1938, it was furnished with items from the original Bauhaus </a:t>
            </a:r>
            <a:r>
              <a:rPr lang="en-US" sz="1000" i="1" dirty="0" err="1">
                <a:solidFill>
                  <a:schemeClr val="tx2"/>
                </a:solidFill>
              </a:rPr>
              <a:t>workshops.Photograph</a:t>
            </a:r>
            <a:r>
              <a:rPr lang="en-US" sz="1000" i="1" dirty="0">
                <a:solidFill>
                  <a:schemeClr val="tx2"/>
                </a:solidFill>
              </a:rPr>
              <a:t> by Jason </a:t>
            </a:r>
            <a:r>
              <a:rPr lang="en-US" sz="1000" i="1" dirty="0" err="1">
                <a:solidFill>
                  <a:schemeClr val="tx2"/>
                </a:solidFill>
              </a:rPr>
              <a:t>Fulford</a:t>
            </a:r>
            <a:r>
              <a:rPr lang="en-US" sz="1000" i="1" dirty="0">
                <a:solidFill>
                  <a:schemeClr val="tx2"/>
                </a:solidFill>
              </a:rPr>
              <a:t> for The New </a:t>
            </a:r>
            <a:r>
              <a:rPr lang="en-US" sz="1000" i="1" dirty="0" smtClean="0">
                <a:solidFill>
                  <a:schemeClr val="tx2"/>
                </a:solidFill>
              </a:rPr>
              <a:t>Yorker</a:t>
            </a:r>
            <a:r>
              <a:rPr lang="tr-TR" sz="1000" i="1" dirty="0">
                <a:solidFill>
                  <a:schemeClr val="tx2"/>
                </a:solidFill>
              </a:rPr>
              <a:t>, April 22, 2019</a:t>
            </a:r>
            <a:endParaRPr lang="en-GB" sz="1000" i="1" dirty="0">
              <a:solidFill>
                <a:schemeClr val="tx2"/>
              </a:solidFill>
            </a:endParaRPr>
          </a:p>
        </p:txBody>
      </p:sp>
      <p:pic>
        <p:nvPicPr>
          <p:cNvPr id="11" name="Resim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86577" y="3227723"/>
            <a:ext cx="2662794" cy="1550257"/>
          </a:xfrm>
          <a:prstGeom prst="rect">
            <a:avLst/>
          </a:prstGeom>
        </p:spPr>
      </p:pic>
      <p:sp>
        <p:nvSpPr>
          <p:cNvPr id="13" name="Dikdörtgen 12"/>
          <p:cNvSpPr/>
          <p:nvPr/>
        </p:nvSpPr>
        <p:spPr>
          <a:xfrm>
            <a:off x="3166242" y="2886561"/>
            <a:ext cx="3303465" cy="369332"/>
          </a:xfrm>
          <a:prstGeom prst="rect">
            <a:avLst/>
          </a:prstGeom>
        </p:spPr>
        <p:txBody>
          <a:bodyPr wrap="square">
            <a:spAutoFit/>
          </a:bodyPr>
          <a:lstStyle/>
          <a:p>
            <a:r>
              <a:rPr lang="tr-TR" i="1" dirty="0" smtClean="0"/>
              <a:t>    </a:t>
            </a:r>
            <a:r>
              <a:rPr lang="en-US" i="1" dirty="0" smtClean="0">
                <a:solidFill>
                  <a:schemeClr val="tx2"/>
                </a:solidFill>
              </a:rPr>
              <a:t>66 </a:t>
            </a:r>
            <a:r>
              <a:rPr lang="en-US" i="1" dirty="0">
                <a:solidFill>
                  <a:schemeClr val="tx2"/>
                </a:solidFill>
              </a:rPr>
              <a:t>Old Church Street, Chelsea</a:t>
            </a:r>
            <a:endParaRPr lang="en-GB" i="1" dirty="0">
              <a:solidFill>
                <a:schemeClr val="tx2"/>
              </a:solidFill>
            </a:endParaRPr>
          </a:p>
        </p:txBody>
      </p:sp>
      <p:sp>
        <p:nvSpPr>
          <p:cNvPr id="15" name="Dikdörtgen 14"/>
          <p:cNvSpPr/>
          <p:nvPr/>
        </p:nvSpPr>
        <p:spPr>
          <a:xfrm>
            <a:off x="6588224" y="4797151"/>
            <a:ext cx="2160240" cy="1077218"/>
          </a:xfrm>
          <a:prstGeom prst="rect">
            <a:avLst/>
          </a:prstGeom>
        </p:spPr>
        <p:txBody>
          <a:bodyPr wrap="square">
            <a:spAutoFit/>
          </a:bodyPr>
          <a:lstStyle/>
          <a:p>
            <a:pPr algn="just"/>
            <a:r>
              <a:rPr lang="en-US" sz="1600" i="1" dirty="0">
                <a:solidFill>
                  <a:schemeClr val="tx2"/>
                </a:solidFill>
              </a:rPr>
              <a:t>The office of Walter Gropius</a:t>
            </a:r>
            <a:r>
              <a:rPr lang="en-US" sz="1600" i="1" dirty="0" smtClean="0">
                <a:solidFill>
                  <a:schemeClr val="tx2"/>
                </a:solidFill>
              </a:rPr>
              <a:t>, </a:t>
            </a:r>
            <a:r>
              <a:rPr lang="en-US" sz="1600" i="1" dirty="0">
                <a:solidFill>
                  <a:schemeClr val="tx2"/>
                </a:solidFill>
              </a:rPr>
              <a:t>in Weimar, Germany</a:t>
            </a:r>
            <a:r>
              <a:rPr lang="en-US" sz="1600" i="1" dirty="0" smtClean="0">
                <a:solidFill>
                  <a:schemeClr val="tx2"/>
                </a:solidFill>
              </a:rPr>
              <a:t>,</a:t>
            </a:r>
            <a:r>
              <a:rPr lang="tr-TR" sz="1600" i="1" dirty="0" smtClean="0">
                <a:solidFill>
                  <a:schemeClr val="tx2"/>
                </a:solidFill>
              </a:rPr>
              <a:t> nytimes.com, </a:t>
            </a:r>
            <a:r>
              <a:rPr lang="tr-TR" sz="1600" dirty="0" err="1">
                <a:solidFill>
                  <a:schemeClr val="tx2"/>
                </a:solidFill>
              </a:rPr>
              <a:t>Feb</a:t>
            </a:r>
            <a:r>
              <a:rPr lang="tr-TR" sz="1600" dirty="0">
                <a:solidFill>
                  <a:schemeClr val="tx2"/>
                </a:solidFill>
              </a:rPr>
              <a:t>. 4, </a:t>
            </a:r>
            <a:r>
              <a:rPr lang="tr-TR" sz="1600" dirty="0" smtClean="0">
                <a:solidFill>
                  <a:schemeClr val="tx2"/>
                </a:solidFill>
              </a:rPr>
              <a:t>2019.</a:t>
            </a:r>
            <a:endParaRPr lang="en-GB" sz="1600" i="1" dirty="0">
              <a:solidFill>
                <a:schemeClr val="tx2"/>
              </a:solidFill>
            </a:endParaRPr>
          </a:p>
        </p:txBody>
      </p:sp>
    </p:spTree>
    <p:extLst>
      <p:ext uri="{BB962C8B-B14F-4D97-AF65-F5344CB8AC3E}">
        <p14:creationId xmlns:p14="http://schemas.microsoft.com/office/powerpoint/2010/main" val="2863227325"/>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467543" y="1412777"/>
            <a:ext cx="8403769" cy="1154162"/>
          </a:xfrm>
          <a:prstGeom prst="rect">
            <a:avLst/>
          </a:prstGeom>
        </p:spPr>
        <p:txBody>
          <a:bodyPr wrap="square">
            <a:spAutoFit/>
          </a:bodyPr>
          <a:lstStyle/>
          <a:p>
            <a:pPr marL="342900" indent="-342900">
              <a:buFont typeface="Arial" panose="020B0604020202020204" pitchFamily="34" charset="0"/>
              <a:buChar char="•"/>
            </a:pPr>
            <a:r>
              <a:rPr lang="tr-TR" sz="2300" dirty="0" smtClean="0">
                <a:solidFill>
                  <a:schemeClr val="tx2"/>
                </a:solidFill>
              </a:rPr>
              <a:t>t</a:t>
            </a:r>
            <a:r>
              <a:rPr lang="en-US" sz="2300" dirty="0" smtClean="0">
                <a:solidFill>
                  <a:schemeClr val="tx2"/>
                </a:solidFill>
              </a:rPr>
              <a:t>he </a:t>
            </a:r>
            <a:r>
              <a:rPr lang="en-US" sz="2300" dirty="0">
                <a:solidFill>
                  <a:schemeClr val="tx2"/>
                </a:solidFill>
              </a:rPr>
              <a:t>Bauhaus movement had a profound influence upon subsequent developments in art, architecture, graphic design, interior design, industrial design, and </a:t>
            </a:r>
            <a:r>
              <a:rPr lang="en-US" sz="2300" dirty="0" smtClean="0">
                <a:solidFill>
                  <a:schemeClr val="tx2"/>
                </a:solidFill>
              </a:rPr>
              <a:t>typography</a:t>
            </a:r>
            <a:r>
              <a:rPr lang="tr-TR" sz="2300" dirty="0" smtClean="0">
                <a:solidFill>
                  <a:schemeClr val="tx2"/>
                </a:solidFill>
              </a:rPr>
              <a:t>.</a:t>
            </a:r>
            <a:endParaRPr lang="en-US" sz="2300" dirty="0">
              <a:solidFill>
                <a:schemeClr val="tx2"/>
              </a:solidFill>
            </a:endParaRP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Resim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149311"/>
            <a:ext cx="1296144" cy="903600"/>
          </a:xfrm>
          <a:prstGeom prst="rect">
            <a:avLst/>
          </a:prstGeom>
        </p:spPr>
      </p:pic>
      <p:sp>
        <p:nvSpPr>
          <p:cNvPr id="21" name="Dikdörtgen 1"/>
          <p:cNvSpPr>
            <a:spLocks noChangeArrowheads="1"/>
          </p:cNvSpPr>
          <p:nvPr/>
        </p:nvSpPr>
        <p:spPr bwMode="auto">
          <a:xfrm>
            <a:off x="1116336" y="446824"/>
            <a:ext cx="74161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400" b="1" dirty="0" err="1" smtClean="0">
                <a:solidFill>
                  <a:schemeClr val="tx2"/>
                </a:solidFill>
                <a:latin typeface="+mn-lt"/>
                <a:ea typeface="ＭＳ Ｐゴシック" panose="020B0600070205080204" pitchFamily="34" charset="-128"/>
              </a:rPr>
              <a:t>What</a:t>
            </a:r>
            <a:r>
              <a:rPr lang="tr-TR" altLang="tr-TR" sz="2400" b="1" dirty="0" smtClean="0">
                <a:solidFill>
                  <a:schemeClr val="tx2"/>
                </a:solidFill>
                <a:latin typeface="+mn-lt"/>
                <a:ea typeface="ＭＳ Ｐゴシック" panose="020B0600070205080204" pitchFamily="34" charset="-128"/>
              </a:rPr>
              <a:t> is </a:t>
            </a:r>
            <a:r>
              <a:rPr lang="tr-TR" altLang="tr-TR" sz="2400" b="1" dirty="0" err="1" smtClean="0">
                <a:solidFill>
                  <a:schemeClr val="tx2"/>
                </a:solidFill>
                <a:latin typeface="+mn-lt"/>
                <a:ea typeface="ＭＳ Ｐゴシック" panose="020B0600070205080204" pitchFamily="34" charset="-128"/>
              </a:rPr>
              <a:t>Bauhaus</a:t>
            </a:r>
            <a:r>
              <a:rPr lang="tr-TR" altLang="tr-TR" sz="2400" b="1" dirty="0" smtClean="0">
                <a:solidFill>
                  <a:schemeClr val="tx2"/>
                </a:solidFill>
                <a:latin typeface="+mn-lt"/>
                <a:ea typeface="ＭＳ Ｐゴシック" panose="020B0600070205080204" pitchFamily="34" charset="-128"/>
              </a:rPr>
              <a:t>?</a:t>
            </a:r>
            <a:endParaRPr lang="tr-TR" altLang="tr-TR" sz="2400" b="1" dirty="0">
              <a:solidFill>
                <a:schemeClr val="tx2"/>
              </a:solidFill>
              <a:latin typeface="+mn-lt"/>
              <a:ea typeface="ＭＳ Ｐゴシック" panose="020B0600070205080204" pitchFamily="34" charset="-128"/>
            </a:endParaRPr>
          </a:p>
        </p:txBody>
      </p:sp>
      <p:pic>
        <p:nvPicPr>
          <p:cNvPr id="2" name="Resim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9545" y="2700260"/>
            <a:ext cx="2492896" cy="2362034"/>
          </a:xfrm>
          <a:prstGeom prst="rect">
            <a:avLst/>
          </a:prstGeom>
        </p:spPr>
      </p:pic>
      <p:pic>
        <p:nvPicPr>
          <p:cNvPr id="3" name="Resim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5983" y="2649449"/>
            <a:ext cx="1914525" cy="2390775"/>
          </a:xfrm>
          <a:prstGeom prst="rect">
            <a:avLst/>
          </a:prstGeom>
        </p:spPr>
      </p:pic>
      <p:pic>
        <p:nvPicPr>
          <p:cNvPr id="4" name="Resim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81295" y="3737315"/>
            <a:ext cx="2376264" cy="2376264"/>
          </a:xfrm>
          <a:prstGeom prst="rect">
            <a:avLst/>
          </a:prstGeom>
        </p:spPr>
      </p:pic>
      <p:sp>
        <p:nvSpPr>
          <p:cNvPr id="5" name="Dikdörtgen 4"/>
          <p:cNvSpPr/>
          <p:nvPr/>
        </p:nvSpPr>
        <p:spPr>
          <a:xfrm>
            <a:off x="467542" y="5122734"/>
            <a:ext cx="2952329" cy="923330"/>
          </a:xfrm>
          <a:prstGeom prst="rect">
            <a:avLst/>
          </a:prstGeom>
        </p:spPr>
        <p:txBody>
          <a:bodyPr wrap="square">
            <a:spAutoFit/>
          </a:bodyPr>
          <a:lstStyle/>
          <a:p>
            <a:r>
              <a:rPr lang="en-US" i="1" dirty="0" smtClean="0">
                <a:solidFill>
                  <a:schemeClr val="tx2"/>
                </a:solidFill>
              </a:rPr>
              <a:t>Armchair</a:t>
            </a:r>
            <a:r>
              <a:rPr lang="tr-TR" i="1" dirty="0" smtClean="0">
                <a:solidFill>
                  <a:schemeClr val="tx2"/>
                </a:solidFill>
              </a:rPr>
              <a:t>, </a:t>
            </a:r>
            <a:r>
              <a:rPr lang="en-US" i="1" dirty="0" smtClean="0">
                <a:solidFill>
                  <a:schemeClr val="tx2"/>
                </a:solidFill>
              </a:rPr>
              <a:t>Marcel </a:t>
            </a:r>
            <a:r>
              <a:rPr lang="en-US" i="1" dirty="0">
                <a:solidFill>
                  <a:schemeClr val="tx2"/>
                </a:solidFill>
              </a:rPr>
              <a:t>Breuer American, born Hungary</a:t>
            </a:r>
          </a:p>
          <a:p>
            <a:r>
              <a:rPr lang="en-US" i="1" dirty="0" smtClean="0">
                <a:solidFill>
                  <a:schemeClr val="tx2"/>
                </a:solidFill>
              </a:rPr>
              <a:t>1922</a:t>
            </a:r>
            <a:r>
              <a:rPr lang="tr-TR" i="1" dirty="0">
                <a:solidFill>
                  <a:schemeClr val="tx2"/>
                </a:solidFill>
              </a:rPr>
              <a:t>, </a:t>
            </a:r>
            <a:r>
              <a:rPr lang="tr-TR" i="1" dirty="0" smtClean="0">
                <a:solidFill>
                  <a:schemeClr val="tx2"/>
                </a:solidFill>
              </a:rPr>
              <a:t>www.metmuseum.org</a:t>
            </a:r>
            <a:endParaRPr lang="en-GB" i="1" dirty="0">
              <a:solidFill>
                <a:schemeClr val="tx2"/>
              </a:solidFill>
            </a:endParaRPr>
          </a:p>
        </p:txBody>
      </p:sp>
      <p:sp>
        <p:nvSpPr>
          <p:cNvPr id="6" name="Dikdörtgen 5"/>
          <p:cNvSpPr/>
          <p:nvPr/>
        </p:nvSpPr>
        <p:spPr>
          <a:xfrm>
            <a:off x="3055431" y="3244334"/>
            <a:ext cx="3033138" cy="369332"/>
          </a:xfrm>
          <a:prstGeom prst="rect">
            <a:avLst/>
          </a:prstGeom>
        </p:spPr>
        <p:txBody>
          <a:bodyPr wrap="none">
            <a:spAutoFit/>
          </a:bodyPr>
          <a:lstStyle/>
          <a:p>
            <a:r>
              <a:rPr lang="en-US" i="1" dirty="0">
                <a:solidFill>
                  <a:schemeClr val="tx2"/>
                </a:solidFill>
              </a:rPr>
              <a:t>Nesting Tables by Josef Albers</a:t>
            </a:r>
            <a:endParaRPr lang="en-GB" i="1" dirty="0">
              <a:solidFill>
                <a:schemeClr val="tx2"/>
              </a:solidFill>
            </a:endParaRPr>
          </a:p>
        </p:txBody>
      </p:sp>
    </p:spTree>
    <p:extLst>
      <p:ext uri="{BB962C8B-B14F-4D97-AF65-F5344CB8AC3E}">
        <p14:creationId xmlns:p14="http://schemas.microsoft.com/office/powerpoint/2010/main" val="578775581"/>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Resim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149311"/>
            <a:ext cx="1296144" cy="903600"/>
          </a:xfrm>
          <a:prstGeom prst="rect">
            <a:avLst/>
          </a:prstGeom>
        </p:spPr>
      </p:pic>
      <p:sp>
        <p:nvSpPr>
          <p:cNvPr id="21" name="Dikdörtgen 1"/>
          <p:cNvSpPr>
            <a:spLocks noChangeArrowheads="1"/>
          </p:cNvSpPr>
          <p:nvPr/>
        </p:nvSpPr>
        <p:spPr bwMode="auto">
          <a:xfrm>
            <a:off x="1116336" y="462213"/>
            <a:ext cx="741610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200" b="1" dirty="0" err="1" smtClean="0">
                <a:solidFill>
                  <a:schemeClr val="tx2"/>
                </a:solidFill>
                <a:latin typeface="+mn-lt"/>
                <a:ea typeface="ＭＳ Ｐゴシック" panose="020B0600070205080204" pitchFamily="34" charset="-128"/>
              </a:rPr>
              <a:t>What</a:t>
            </a:r>
            <a:r>
              <a:rPr lang="tr-TR" altLang="tr-TR" sz="2200" b="1" dirty="0" smtClean="0">
                <a:solidFill>
                  <a:schemeClr val="tx2"/>
                </a:solidFill>
                <a:latin typeface="+mn-lt"/>
                <a:ea typeface="ＭＳ Ｐゴシック" panose="020B0600070205080204" pitchFamily="34" charset="-128"/>
              </a:rPr>
              <a:t> is New-</a:t>
            </a:r>
            <a:r>
              <a:rPr lang="tr-TR" altLang="tr-TR" sz="2200" b="1" dirty="0" err="1" smtClean="0">
                <a:solidFill>
                  <a:schemeClr val="tx2"/>
                </a:solidFill>
                <a:latin typeface="+mn-lt"/>
                <a:ea typeface="ＭＳ Ｐゴシック" panose="020B0600070205080204" pitchFamily="34" charset="-128"/>
              </a:rPr>
              <a:t>European</a:t>
            </a:r>
            <a:r>
              <a:rPr lang="tr-TR" altLang="tr-TR" sz="2200" b="1" dirty="0" smtClean="0">
                <a:solidFill>
                  <a:schemeClr val="tx2"/>
                </a:solidFill>
                <a:latin typeface="+mn-lt"/>
                <a:ea typeface="ＭＳ Ｐゴシック" panose="020B0600070205080204" pitchFamily="34" charset="-128"/>
              </a:rPr>
              <a:t> </a:t>
            </a:r>
            <a:r>
              <a:rPr lang="tr-TR" altLang="tr-TR" sz="2200" b="1" dirty="0" err="1" smtClean="0">
                <a:solidFill>
                  <a:schemeClr val="tx2"/>
                </a:solidFill>
                <a:latin typeface="+mn-lt"/>
                <a:ea typeface="ＭＳ Ｐゴシック" panose="020B0600070205080204" pitchFamily="34" charset="-128"/>
              </a:rPr>
              <a:t>Bauhaus</a:t>
            </a:r>
            <a:r>
              <a:rPr lang="tr-TR" altLang="tr-TR" sz="2200" b="1" dirty="0" smtClean="0">
                <a:solidFill>
                  <a:schemeClr val="tx2"/>
                </a:solidFill>
                <a:latin typeface="+mn-lt"/>
                <a:ea typeface="ＭＳ Ｐゴシック" panose="020B0600070205080204" pitchFamily="34" charset="-128"/>
              </a:rPr>
              <a:t>?</a:t>
            </a:r>
            <a:endParaRPr lang="tr-TR" altLang="tr-TR" sz="2200" b="1" dirty="0">
              <a:solidFill>
                <a:schemeClr val="tx2"/>
              </a:solidFill>
              <a:latin typeface="+mn-lt"/>
              <a:ea typeface="ＭＳ Ｐゴシック" panose="020B0600070205080204" pitchFamily="34" charset="-128"/>
            </a:endParaRPr>
          </a:p>
        </p:txBody>
      </p:sp>
      <p:sp>
        <p:nvSpPr>
          <p:cNvPr id="2" name="Dikdörtgen 1"/>
          <p:cNvSpPr/>
          <p:nvPr/>
        </p:nvSpPr>
        <p:spPr>
          <a:xfrm>
            <a:off x="467543" y="1365814"/>
            <a:ext cx="8403769" cy="4001095"/>
          </a:xfrm>
          <a:prstGeom prst="rect">
            <a:avLst/>
          </a:prstGeom>
        </p:spPr>
        <p:txBody>
          <a:bodyPr wrap="square">
            <a:spAutoFit/>
          </a:bodyPr>
          <a:lstStyle/>
          <a:p>
            <a:pPr algn="just"/>
            <a:endParaRPr lang="tr-TR" sz="2300" b="1" dirty="0" smtClean="0">
              <a:effectLst>
                <a:outerShdw blurRad="38100" dist="38100" dir="2700000" algn="tl">
                  <a:srgbClr val="000000">
                    <a:alpha val="43137"/>
                  </a:srgbClr>
                </a:outerShdw>
              </a:effectLst>
            </a:endParaRPr>
          </a:p>
          <a:p>
            <a:pPr algn="just"/>
            <a:r>
              <a:rPr lang="tr-TR" sz="2300" b="1" dirty="0" smtClean="0">
                <a:solidFill>
                  <a:schemeClr val="tx2"/>
                </a:solidFill>
                <a:effectLst>
                  <a:outerShdw blurRad="38100" dist="38100" dir="2700000" algn="tl">
                    <a:srgbClr val="000000">
                      <a:alpha val="43137"/>
                    </a:srgbClr>
                  </a:outerShdw>
                </a:effectLst>
              </a:rPr>
              <a:t>«</a:t>
            </a:r>
            <a:r>
              <a:rPr lang="en-US" sz="2300" b="1" dirty="0" smtClean="0">
                <a:solidFill>
                  <a:schemeClr val="tx2"/>
                </a:solidFill>
                <a:effectLst>
                  <a:outerShdw blurRad="38100" dist="38100" dir="2700000" algn="tl">
                    <a:srgbClr val="000000">
                      <a:alpha val="43137"/>
                    </a:srgbClr>
                  </a:outerShdw>
                </a:effectLst>
              </a:rPr>
              <a:t>a </a:t>
            </a:r>
            <a:r>
              <a:rPr lang="en-US" sz="2300" b="1" dirty="0">
                <a:solidFill>
                  <a:schemeClr val="tx2"/>
                </a:solidFill>
                <a:effectLst>
                  <a:outerShdw blurRad="38100" dist="38100" dir="2700000" algn="tl">
                    <a:srgbClr val="000000">
                      <a:alpha val="43137"/>
                    </a:srgbClr>
                  </a:outerShdw>
                </a:effectLst>
              </a:rPr>
              <a:t>creative and interdisciplinary initiative that connects </a:t>
            </a:r>
            <a:r>
              <a:rPr lang="en-US" sz="2300" b="1" dirty="0" smtClean="0">
                <a:solidFill>
                  <a:schemeClr val="tx2"/>
                </a:solidFill>
                <a:effectLst>
                  <a:outerShdw blurRad="38100" dist="38100" dir="2700000" algn="tl">
                    <a:srgbClr val="000000">
                      <a:alpha val="43137"/>
                    </a:srgbClr>
                  </a:outerShdw>
                </a:effectLst>
              </a:rPr>
              <a:t>the</a:t>
            </a:r>
            <a:r>
              <a:rPr lang="tr-TR" sz="2300" b="1" dirty="0" smtClean="0">
                <a:solidFill>
                  <a:schemeClr val="tx2"/>
                </a:solidFill>
                <a:effectLst>
                  <a:outerShdw blurRad="38100" dist="38100" dir="2700000" algn="tl">
                    <a:srgbClr val="000000">
                      <a:alpha val="43137"/>
                    </a:srgbClr>
                  </a:outerShdw>
                </a:effectLst>
              </a:rPr>
              <a:t> </a:t>
            </a:r>
            <a:r>
              <a:rPr lang="en-US" sz="2300" b="1" dirty="0" smtClean="0">
                <a:solidFill>
                  <a:schemeClr val="tx2"/>
                </a:solidFill>
                <a:effectLst>
                  <a:outerShdw blurRad="38100" dist="38100" dir="2700000" algn="tl">
                    <a:srgbClr val="000000">
                      <a:alpha val="43137"/>
                    </a:srgbClr>
                  </a:outerShdw>
                </a:effectLst>
              </a:rPr>
              <a:t> </a:t>
            </a:r>
            <a:r>
              <a:rPr lang="en-US" sz="2300" b="1" dirty="0">
                <a:solidFill>
                  <a:schemeClr val="tx2"/>
                </a:solidFill>
                <a:effectLst>
                  <a:outerShdw blurRad="38100" dist="38100" dir="2700000" algn="tl">
                    <a:srgbClr val="000000">
                      <a:alpha val="43137"/>
                    </a:srgbClr>
                  </a:outerShdw>
                </a:effectLst>
              </a:rPr>
              <a:t>European Green Deal to our living spaces and experiences</a:t>
            </a:r>
            <a:r>
              <a:rPr lang="en-US" sz="2300" b="1" dirty="0" smtClean="0">
                <a:solidFill>
                  <a:schemeClr val="tx2"/>
                </a:solidFill>
                <a:effectLst>
                  <a:outerShdw blurRad="38100" dist="38100" dir="2700000" algn="tl">
                    <a:srgbClr val="000000">
                      <a:alpha val="43137"/>
                    </a:srgbClr>
                  </a:outerShdw>
                </a:effectLst>
              </a:rPr>
              <a:t>.</a:t>
            </a:r>
            <a:r>
              <a:rPr lang="tr-TR" sz="2300" b="1" dirty="0" smtClean="0">
                <a:solidFill>
                  <a:schemeClr val="tx2"/>
                </a:solidFill>
                <a:effectLst>
                  <a:outerShdw blurRad="38100" dist="38100" dir="2700000" algn="tl">
                    <a:srgbClr val="000000">
                      <a:alpha val="43137"/>
                    </a:srgbClr>
                  </a:outerShdw>
                </a:effectLst>
              </a:rPr>
              <a:t>»</a:t>
            </a:r>
          </a:p>
          <a:p>
            <a:pPr algn="just"/>
            <a:endParaRPr lang="tr-TR" sz="2300" dirty="0">
              <a:solidFill>
                <a:schemeClr val="tx2"/>
              </a:solidFill>
            </a:endParaRPr>
          </a:p>
          <a:p>
            <a:r>
              <a:rPr lang="en-US" sz="2300" dirty="0" smtClean="0">
                <a:solidFill>
                  <a:schemeClr val="tx2"/>
                </a:solidFill>
              </a:rPr>
              <a:t>The </a:t>
            </a:r>
            <a:r>
              <a:rPr lang="en-US" sz="2300" dirty="0">
                <a:solidFill>
                  <a:schemeClr val="tx2"/>
                </a:solidFill>
              </a:rPr>
              <a:t>New European Bauhaus initiative calls on all of us to imagine and build together a sustainable and inclusive future that is beautiful for our eyes, minds, and </a:t>
            </a:r>
            <a:r>
              <a:rPr lang="en-US" sz="2300" dirty="0" smtClean="0">
                <a:solidFill>
                  <a:schemeClr val="tx2"/>
                </a:solidFill>
              </a:rPr>
              <a:t>souls</a:t>
            </a:r>
            <a:r>
              <a:rPr lang="tr-TR" sz="2300" dirty="0" smtClean="0">
                <a:solidFill>
                  <a:schemeClr val="tx2"/>
                </a:solidFill>
              </a:rPr>
              <a:t>! </a:t>
            </a:r>
          </a:p>
          <a:p>
            <a:endParaRPr lang="tr-TR" sz="2300" dirty="0"/>
          </a:p>
          <a:p>
            <a:endParaRPr lang="tr-TR" sz="2300" dirty="0" smtClean="0"/>
          </a:p>
          <a:p>
            <a:r>
              <a:rPr lang="en-US" sz="2300" dirty="0">
                <a:hlinkClick r:id="rId5"/>
              </a:rPr>
              <a:t>https://</a:t>
            </a:r>
            <a:r>
              <a:rPr lang="en-US" sz="2300" dirty="0" smtClean="0">
                <a:hlinkClick r:id="rId5"/>
              </a:rPr>
              <a:t>new-european-bauhaus.europa.eu/index_en</a:t>
            </a:r>
            <a:r>
              <a:rPr lang="tr-TR" sz="2300" dirty="0" smtClean="0"/>
              <a:t> </a:t>
            </a:r>
            <a:endParaRPr lang="en-US" sz="2300" dirty="0"/>
          </a:p>
          <a:p>
            <a:pPr algn="just"/>
            <a:endParaRPr lang="en-US" sz="2400" dirty="0"/>
          </a:p>
        </p:txBody>
      </p:sp>
    </p:spTree>
    <p:extLst>
      <p:ext uri="{BB962C8B-B14F-4D97-AF65-F5344CB8AC3E}">
        <p14:creationId xmlns:p14="http://schemas.microsoft.com/office/powerpoint/2010/main" val="3184566222"/>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Veri Yer Tutucusu 3"/>
          <p:cNvSpPr>
            <a:spLocks noGrp="1"/>
          </p:cNvSpPr>
          <p:nvPr>
            <p:ph type="dt" sz="half" idx="2"/>
          </p:nvPr>
        </p:nvSpPr>
        <p:spPr>
          <a:xfrm>
            <a:off x="804468" y="6519742"/>
            <a:ext cx="1814041" cy="229596"/>
          </a:xfrm>
          <a:prstGeom prst="rect">
            <a:avLst/>
          </a:prstGeom>
        </p:spPr>
        <p:txBody>
          <a:bodyPr vert="horz" lIns="91440" tIns="45720" rIns="91440" bIns="45720" rtlCol="0" anchor="ctr"/>
          <a:lstStyle>
            <a:lvl1pPr algn="l">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r>
              <a:rPr lang="tr-TR" dirty="0" smtClean="0">
                <a:solidFill>
                  <a:prstClr val="black">
                    <a:tint val="75000"/>
                  </a:prstClr>
                </a:solidFill>
              </a:rPr>
              <a:t>18.04.2023</a:t>
            </a:r>
            <a:endParaRPr lang="tr-TR" dirty="0">
              <a:solidFill>
                <a:prstClr val="black">
                  <a:tint val="75000"/>
                </a:prstClr>
              </a:solidFill>
            </a:endParaRP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Resim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149311"/>
            <a:ext cx="1296144" cy="903600"/>
          </a:xfrm>
          <a:prstGeom prst="rect">
            <a:avLst/>
          </a:prstGeom>
        </p:spPr>
      </p:pic>
      <p:sp>
        <p:nvSpPr>
          <p:cNvPr id="21" name="Dikdörtgen 1"/>
          <p:cNvSpPr>
            <a:spLocks noChangeArrowheads="1"/>
          </p:cNvSpPr>
          <p:nvPr/>
        </p:nvSpPr>
        <p:spPr bwMode="auto">
          <a:xfrm>
            <a:off x="1116336" y="462213"/>
            <a:ext cx="741610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200" b="1" dirty="0" err="1" smtClean="0">
                <a:solidFill>
                  <a:schemeClr val="tx2"/>
                </a:solidFill>
                <a:latin typeface="+mn-lt"/>
                <a:ea typeface="ＭＳ Ｐゴシック" panose="020B0600070205080204" pitchFamily="34" charset="-128"/>
              </a:rPr>
              <a:t>What</a:t>
            </a:r>
            <a:r>
              <a:rPr lang="tr-TR" altLang="tr-TR" sz="2200" b="1" dirty="0" smtClean="0">
                <a:solidFill>
                  <a:schemeClr val="tx2"/>
                </a:solidFill>
                <a:latin typeface="+mn-lt"/>
                <a:ea typeface="ＭＳ Ｐゴシック" panose="020B0600070205080204" pitchFamily="34" charset="-128"/>
              </a:rPr>
              <a:t> is New-</a:t>
            </a:r>
            <a:r>
              <a:rPr lang="tr-TR" altLang="tr-TR" sz="2200" b="1" dirty="0" err="1" smtClean="0">
                <a:solidFill>
                  <a:schemeClr val="tx2"/>
                </a:solidFill>
                <a:latin typeface="+mn-lt"/>
                <a:ea typeface="ＭＳ Ｐゴシック" panose="020B0600070205080204" pitchFamily="34" charset="-128"/>
              </a:rPr>
              <a:t>European</a:t>
            </a:r>
            <a:r>
              <a:rPr lang="tr-TR" altLang="tr-TR" sz="2200" b="1" dirty="0" smtClean="0">
                <a:solidFill>
                  <a:schemeClr val="tx2"/>
                </a:solidFill>
                <a:latin typeface="+mn-lt"/>
                <a:ea typeface="ＭＳ Ｐゴシック" panose="020B0600070205080204" pitchFamily="34" charset="-128"/>
              </a:rPr>
              <a:t> </a:t>
            </a:r>
            <a:r>
              <a:rPr lang="tr-TR" altLang="tr-TR" sz="2200" b="1" dirty="0" err="1" smtClean="0">
                <a:solidFill>
                  <a:schemeClr val="tx2"/>
                </a:solidFill>
                <a:latin typeface="+mn-lt"/>
                <a:ea typeface="ＭＳ Ｐゴシック" panose="020B0600070205080204" pitchFamily="34" charset="-128"/>
              </a:rPr>
              <a:t>Bauhaus</a:t>
            </a:r>
            <a:r>
              <a:rPr lang="tr-TR" altLang="tr-TR" sz="2200" b="1" dirty="0" smtClean="0">
                <a:solidFill>
                  <a:schemeClr val="tx2"/>
                </a:solidFill>
                <a:latin typeface="+mn-lt"/>
                <a:ea typeface="ＭＳ Ｐゴシック" panose="020B0600070205080204" pitchFamily="34" charset="-128"/>
              </a:rPr>
              <a:t>?</a:t>
            </a:r>
            <a:endParaRPr lang="tr-TR" altLang="tr-TR" sz="2200" b="1" dirty="0">
              <a:solidFill>
                <a:schemeClr val="tx2"/>
              </a:solidFill>
              <a:latin typeface="+mn-lt"/>
              <a:ea typeface="ＭＳ Ｐゴシック" panose="020B0600070205080204" pitchFamily="34" charset="-128"/>
            </a:endParaRPr>
          </a:p>
        </p:txBody>
      </p:sp>
      <p:sp>
        <p:nvSpPr>
          <p:cNvPr id="2" name="Dikdörtgen 1"/>
          <p:cNvSpPr/>
          <p:nvPr/>
        </p:nvSpPr>
        <p:spPr>
          <a:xfrm>
            <a:off x="467544" y="1441132"/>
            <a:ext cx="8403769" cy="5416868"/>
          </a:xfrm>
          <a:prstGeom prst="rect">
            <a:avLst/>
          </a:prstGeom>
        </p:spPr>
        <p:txBody>
          <a:bodyPr wrap="square">
            <a:spAutoFit/>
          </a:bodyPr>
          <a:lstStyle/>
          <a:p>
            <a:endParaRPr lang="en-US" sz="2300" dirty="0"/>
          </a:p>
          <a:p>
            <a:r>
              <a:rPr lang="en-US" sz="2300" b="1" i="1" dirty="0">
                <a:solidFill>
                  <a:schemeClr val="tx2"/>
                </a:solidFill>
                <a:effectLst>
                  <a:outerShdw blurRad="38100" dist="38100" dir="2700000" algn="tl">
                    <a:srgbClr val="000000">
                      <a:alpha val="43137"/>
                    </a:srgbClr>
                  </a:outerShdw>
                </a:effectLst>
              </a:rPr>
              <a:t>Beautiful are the places, practices, and experiences that are</a:t>
            </a:r>
            <a:r>
              <a:rPr lang="en-US" sz="2300" b="1" i="1" dirty="0" smtClean="0">
                <a:solidFill>
                  <a:schemeClr val="tx2"/>
                </a:solidFill>
                <a:effectLst>
                  <a:outerShdw blurRad="38100" dist="38100" dir="2700000" algn="tl">
                    <a:srgbClr val="000000">
                      <a:alpha val="43137"/>
                    </a:srgbClr>
                  </a:outerShdw>
                </a:effectLst>
              </a:rPr>
              <a:t>:</a:t>
            </a:r>
            <a:endParaRPr lang="tr-TR" sz="2300" b="1" i="1" dirty="0" smtClean="0">
              <a:solidFill>
                <a:schemeClr val="tx2"/>
              </a:solidFill>
              <a:effectLst>
                <a:outerShdw blurRad="38100" dist="38100" dir="2700000" algn="tl">
                  <a:srgbClr val="000000">
                    <a:alpha val="43137"/>
                  </a:srgbClr>
                </a:outerShdw>
              </a:effectLst>
            </a:endParaRPr>
          </a:p>
          <a:p>
            <a:endParaRPr lang="en-US" sz="2300" dirty="0">
              <a:solidFill>
                <a:schemeClr val="tx2"/>
              </a:solidFill>
            </a:endParaRPr>
          </a:p>
          <a:p>
            <a:pPr>
              <a:buFont typeface="Arial" panose="020B0604020202020204" pitchFamily="34" charset="0"/>
              <a:buChar char="•"/>
            </a:pPr>
            <a:r>
              <a:rPr lang="en-US" sz="2300" b="1" dirty="0">
                <a:solidFill>
                  <a:schemeClr val="tx2"/>
                </a:solidFill>
              </a:rPr>
              <a:t>Enriching</a:t>
            </a:r>
            <a:r>
              <a:rPr lang="en-US" sz="2300" dirty="0">
                <a:solidFill>
                  <a:schemeClr val="tx2"/>
                </a:solidFill>
              </a:rPr>
              <a:t>, inspired by art and culture, responding to needs beyond functionality</a:t>
            </a:r>
            <a:r>
              <a:rPr lang="en-US" sz="2300" dirty="0" smtClean="0">
                <a:solidFill>
                  <a:schemeClr val="tx2"/>
                </a:solidFill>
              </a:rPr>
              <a:t>.</a:t>
            </a:r>
            <a:endParaRPr lang="tr-TR" sz="2300" dirty="0" smtClean="0">
              <a:solidFill>
                <a:schemeClr val="tx2"/>
              </a:solidFill>
            </a:endParaRPr>
          </a:p>
          <a:p>
            <a:pPr>
              <a:buFont typeface="Arial" panose="020B0604020202020204" pitchFamily="34" charset="0"/>
              <a:buChar char="•"/>
            </a:pPr>
            <a:endParaRPr lang="en-US" sz="2300" dirty="0">
              <a:solidFill>
                <a:schemeClr val="tx2"/>
              </a:solidFill>
            </a:endParaRPr>
          </a:p>
          <a:p>
            <a:pPr>
              <a:buFont typeface="Arial" panose="020B0604020202020204" pitchFamily="34" charset="0"/>
              <a:buChar char="•"/>
            </a:pPr>
            <a:r>
              <a:rPr lang="en-US" sz="2300" b="1" dirty="0">
                <a:solidFill>
                  <a:schemeClr val="tx2"/>
                </a:solidFill>
              </a:rPr>
              <a:t>Sustainable</a:t>
            </a:r>
            <a:r>
              <a:rPr lang="en-US" sz="2300" dirty="0">
                <a:solidFill>
                  <a:schemeClr val="tx2"/>
                </a:solidFill>
              </a:rPr>
              <a:t>, in harmony with nature, the environment, and our planet. </a:t>
            </a:r>
            <a:endParaRPr lang="tr-TR" sz="2300" dirty="0" smtClean="0">
              <a:solidFill>
                <a:schemeClr val="tx2"/>
              </a:solidFill>
            </a:endParaRPr>
          </a:p>
          <a:p>
            <a:pPr>
              <a:buFont typeface="Arial" panose="020B0604020202020204" pitchFamily="34" charset="0"/>
              <a:buChar char="•"/>
            </a:pPr>
            <a:endParaRPr lang="en-US" sz="2300" dirty="0">
              <a:solidFill>
                <a:schemeClr val="tx2"/>
              </a:solidFill>
            </a:endParaRPr>
          </a:p>
          <a:p>
            <a:pPr>
              <a:buFont typeface="Arial" panose="020B0604020202020204" pitchFamily="34" charset="0"/>
              <a:buChar char="•"/>
            </a:pPr>
            <a:r>
              <a:rPr lang="en-US" sz="2300" b="1" dirty="0">
                <a:solidFill>
                  <a:schemeClr val="tx2"/>
                </a:solidFill>
              </a:rPr>
              <a:t>Inclusive</a:t>
            </a:r>
            <a:r>
              <a:rPr lang="en-US" sz="2300" dirty="0">
                <a:solidFill>
                  <a:schemeClr val="tx2"/>
                </a:solidFill>
              </a:rPr>
              <a:t>, encouraging a dialogue across cultures, disciplines, genders and ages. </a:t>
            </a:r>
            <a:endParaRPr lang="tr-TR" sz="2300" dirty="0" smtClean="0">
              <a:solidFill>
                <a:schemeClr val="tx2"/>
              </a:solidFill>
            </a:endParaRPr>
          </a:p>
          <a:p>
            <a:pPr>
              <a:buFont typeface="Arial" panose="020B0604020202020204" pitchFamily="34" charset="0"/>
              <a:buChar char="•"/>
            </a:pPr>
            <a:endParaRPr lang="tr-TR" sz="2300" dirty="0"/>
          </a:p>
          <a:p>
            <a:pPr>
              <a:buFont typeface="Arial" panose="020B0604020202020204" pitchFamily="34" charset="0"/>
              <a:buChar char="•"/>
            </a:pPr>
            <a:r>
              <a:rPr lang="tr-TR" sz="2300" dirty="0">
                <a:hlinkClick r:id="rId5"/>
              </a:rPr>
              <a:t>https://</a:t>
            </a:r>
            <a:r>
              <a:rPr lang="tr-TR" sz="2300" dirty="0" smtClean="0">
                <a:hlinkClick r:id="rId5"/>
              </a:rPr>
              <a:t>new-european-bauhaus.europa.eu/index_en</a:t>
            </a:r>
            <a:r>
              <a:rPr lang="tr-TR" sz="2300" dirty="0" smtClean="0"/>
              <a:t> </a:t>
            </a:r>
          </a:p>
          <a:p>
            <a:endParaRPr lang="en-US" sz="2300" dirty="0"/>
          </a:p>
          <a:p>
            <a:pPr algn="just"/>
            <a:endParaRPr lang="en-US" sz="2400" dirty="0"/>
          </a:p>
        </p:txBody>
      </p:sp>
    </p:spTree>
    <p:extLst>
      <p:ext uri="{BB962C8B-B14F-4D97-AF65-F5344CB8AC3E}">
        <p14:creationId xmlns:p14="http://schemas.microsoft.com/office/powerpoint/2010/main" val="425273814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755576" y="1556792"/>
            <a:ext cx="7848872" cy="4228850"/>
          </a:xfrm>
          <a:prstGeom prst="rect">
            <a:avLst/>
          </a:prstGeom>
        </p:spPr>
        <p:txBody>
          <a:bodyPr wrap="square">
            <a:spAutoFit/>
          </a:bodyPr>
          <a:lstStyle/>
          <a:p>
            <a:pPr marL="342900" lvl="0" indent="-342900" algn="just">
              <a:spcBef>
                <a:spcPct val="20000"/>
              </a:spcBef>
              <a:buFont typeface="Wingdings" panose="05000000000000000000" pitchFamily="2" charset="2"/>
              <a:buChar char="Ø"/>
              <a:defRPr/>
            </a:pPr>
            <a:r>
              <a:rPr lang="en-US" sz="2400" spc="-150" dirty="0" smtClean="0">
                <a:solidFill>
                  <a:schemeClr val="tx2"/>
                </a:solidFill>
                <a:latin typeface="Calibri"/>
              </a:rPr>
              <a:t>a </a:t>
            </a:r>
            <a:r>
              <a:rPr lang="en-US" sz="2400" spc="-150" dirty="0">
                <a:solidFill>
                  <a:schemeClr val="tx2"/>
                </a:solidFill>
                <a:latin typeface="Calibri"/>
              </a:rPr>
              <a:t>creative and transdisciplinary movement in the </a:t>
            </a:r>
            <a:r>
              <a:rPr lang="en-US" sz="2400" spc="-150" dirty="0" smtClean="0">
                <a:solidFill>
                  <a:schemeClr val="tx2"/>
                </a:solidFill>
                <a:latin typeface="Calibri"/>
              </a:rPr>
              <a:t>making</a:t>
            </a:r>
            <a:r>
              <a:rPr lang="tr-TR" sz="2400" spc="-150" dirty="0" smtClean="0">
                <a:solidFill>
                  <a:schemeClr val="tx2"/>
                </a:solidFill>
                <a:latin typeface="Calibri"/>
              </a:rPr>
              <a:t>,</a:t>
            </a:r>
          </a:p>
          <a:p>
            <a:pPr marL="342900" lvl="0" indent="-342900" algn="just">
              <a:spcBef>
                <a:spcPct val="20000"/>
              </a:spcBef>
              <a:buFont typeface="Wingdings" panose="05000000000000000000" pitchFamily="2" charset="2"/>
              <a:buChar char="Ø"/>
              <a:defRPr/>
            </a:pPr>
            <a:endParaRPr lang="tr-TR" sz="2400" spc="-150" dirty="0" smtClean="0">
              <a:solidFill>
                <a:schemeClr val="tx2"/>
              </a:solidFill>
              <a:latin typeface="Calibri"/>
            </a:endParaRPr>
          </a:p>
          <a:p>
            <a:pPr marL="342900" lvl="0" indent="-342900" algn="just">
              <a:spcBef>
                <a:spcPct val="20000"/>
              </a:spcBef>
              <a:buFont typeface="Wingdings" panose="05000000000000000000" pitchFamily="2" charset="2"/>
              <a:buChar char="Ø"/>
              <a:defRPr/>
            </a:pPr>
            <a:r>
              <a:rPr lang="en-US" sz="2400" spc="-150" dirty="0" smtClean="0">
                <a:solidFill>
                  <a:schemeClr val="tx2"/>
                </a:solidFill>
                <a:latin typeface="Calibri"/>
              </a:rPr>
              <a:t>a </a:t>
            </a:r>
            <a:r>
              <a:rPr lang="en-US" sz="2400" spc="-150" dirty="0">
                <a:solidFill>
                  <a:schemeClr val="tx2"/>
                </a:solidFill>
                <a:latin typeface="Calibri"/>
              </a:rPr>
              <a:t>bridge between the world of science and technology, art and </a:t>
            </a:r>
            <a:r>
              <a:rPr lang="en-US" sz="2400" spc="-150" dirty="0" smtClean="0">
                <a:solidFill>
                  <a:schemeClr val="tx2"/>
                </a:solidFill>
                <a:latin typeface="Calibri"/>
              </a:rPr>
              <a:t>culture</a:t>
            </a:r>
            <a:r>
              <a:rPr lang="tr-TR" sz="2400" spc="-150" dirty="0" smtClean="0">
                <a:solidFill>
                  <a:schemeClr val="tx2"/>
                </a:solidFill>
                <a:latin typeface="Calibri"/>
              </a:rPr>
              <a:t>,</a:t>
            </a:r>
          </a:p>
          <a:p>
            <a:pPr marL="342900" lvl="0" indent="-342900" algn="just">
              <a:spcBef>
                <a:spcPct val="20000"/>
              </a:spcBef>
              <a:buFont typeface="Wingdings" panose="05000000000000000000" pitchFamily="2" charset="2"/>
              <a:buChar char="Ø"/>
              <a:defRPr/>
            </a:pPr>
            <a:endParaRPr lang="en-US" sz="2400" spc="-150" dirty="0">
              <a:solidFill>
                <a:schemeClr val="tx2"/>
              </a:solidFill>
              <a:latin typeface="Calibri"/>
            </a:endParaRPr>
          </a:p>
          <a:p>
            <a:pPr marL="342900" lvl="0" indent="-342900" algn="just">
              <a:spcBef>
                <a:spcPct val="20000"/>
              </a:spcBef>
              <a:buFont typeface="Wingdings" panose="05000000000000000000" pitchFamily="2" charset="2"/>
              <a:buChar char="Ø"/>
              <a:defRPr/>
            </a:pPr>
            <a:r>
              <a:rPr lang="en-US" sz="2400" spc="-150" dirty="0">
                <a:solidFill>
                  <a:schemeClr val="tx2"/>
                </a:solidFill>
                <a:latin typeface="Calibri"/>
              </a:rPr>
              <a:t> </a:t>
            </a:r>
            <a:r>
              <a:rPr lang="en-US" sz="2400" spc="-150" dirty="0" smtClean="0">
                <a:solidFill>
                  <a:schemeClr val="tx2"/>
                </a:solidFill>
                <a:latin typeface="Calibri"/>
              </a:rPr>
              <a:t>about </a:t>
            </a:r>
            <a:r>
              <a:rPr lang="en-US" sz="2400" spc="-150" dirty="0">
                <a:solidFill>
                  <a:schemeClr val="tx2"/>
                </a:solidFill>
                <a:latin typeface="Calibri"/>
              </a:rPr>
              <a:t>leveraging our green and digital challenges to transform our lives for the </a:t>
            </a:r>
            <a:r>
              <a:rPr lang="en-US" sz="2400" spc="-150" dirty="0" smtClean="0">
                <a:solidFill>
                  <a:schemeClr val="tx2"/>
                </a:solidFill>
                <a:latin typeface="Calibri"/>
              </a:rPr>
              <a:t>better</a:t>
            </a:r>
            <a:r>
              <a:rPr lang="tr-TR" sz="2400" spc="-150" dirty="0" smtClean="0">
                <a:solidFill>
                  <a:schemeClr val="tx2"/>
                </a:solidFill>
                <a:latin typeface="Calibri"/>
              </a:rPr>
              <a:t>,</a:t>
            </a:r>
          </a:p>
          <a:p>
            <a:pPr marL="342900" lvl="0" indent="-342900" algn="just">
              <a:spcBef>
                <a:spcPct val="20000"/>
              </a:spcBef>
              <a:buFont typeface="Wingdings" panose="05000000000000000000" pitchFamily="2" charset="2"/>
              <a:buChar char="Ø"/>
              <a:defRPr/>
            </a:pPr>
            <a:endParaRPr lang="en-US" sz="2400" spc="-150" dirty="0">
              <a:solidFill>
                <a:schemeClr val="tx2"/>
              </a:solidFill>
              <a:latin typeface="Calibri"/>
            </a:endParaRPr>
          </a:p>
          <a:p>
            <a:pPr marL="342900" lvl="0" indent="-342900" algn="just">
              <a:spcBef>
                <a:spcPct val="20000"/>
              </a:spcBef>
              <a:buFont typeface="Wingdings" panose="05000000000000000000" pitchFamily="2" charset="2"/>
              <a:buChar char="Ø"/>
              <a:defRPr/>
            </a:pPr>
            <a:r>
              <a:rPr lang="en-US" sz="2400" spc="-150" dirty="0">
                <a:solidFill>
                  <a:schemeClr val="tx2"/>
                </a:solidFill>
                <a:latin typeface="Calibri"/>
              </a:rPr>
              <a:t>  </a:t>
            </a:r>
            <a:r>
              <a:rPr lang="en-US" sz="2400" spc="-150" dirty="0" smtClean="0">
                <a:solidFill>
                  <a:schemeClr val="tx2"/>
                </a:solidFill>
                <a:latin typeface="Calibri"/>
              </a:rPr>
              <a:t>an </a:t>
            </a:r>
            <a:r>
              <a:rPr lang="en-US" sz="2400" spc="-150" dirty="0">
                <a:solidFill>
                  <a:schemeClr val="tx2"/>
                </a:solidFill>
                <a:latin typeface="Calibri"/>
              </a:rPr>
              <a:t>invitation to address complex societal problems together through co-creation. </a:t>
            </a:r>
            <a:endParaRPr kumimoji="0" lang="tr-TR" sz="3200" i="0" u="none" strike="noStrike" kern="1200" cap="none" spc="-150" normalizeH="0" baseline="0" noProof="0" dirty="0">
              <a:ln>
                <a:noFill/>
              </a:ln>
              <a:solidFill>
                <a:schemeClr val="tx2"/>
              </a:solidFill>
              <a:effectLst/>
              <a:uLnTx/>
              <a:uFillTx/>
              <a:latin typeface="Calibri"/>
            </a:endParaRP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Resim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149311"/>
            <a:ext cx="1296144" cy="903600"/>
          </a:xfrm>
          <a:prstGeom prst="rect">
            <a:avLst/>
          </a:prstGeom>
        </p:spPr>
      </p:pic>
      <p:sp>
        <p:nvSpPr>
          <p:cNvPr id="21" name="Dikdörtgen 1"/>
          <p:cNvSpPr>
            <a:spLocks noChangeArrowheads="1"/>
          </p:cNvSpPr>
          <p:nvPr/>
        </p:nvSpPr>
        <p:spPr bwMode="auto">
          <a:xfrm>
            <a:off x="2339752" y="415175"/>
            <a:ext cx="475252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200" b="1" dirty="0" err="1">
                <a:solidFill>
                  <a:schemeClr val="tx2"/>
                </a:solidFill>
                <a:ea typeface="ＭＳ Ｐゴシック" panose="020B0600070205080204" pitchFamily="34" charset="-128"/>
              </a:rPr>
              <a:t>What</a:t>
            </a:r>
            <a:r>
              <a:rPr lang="tr-TR" altLang="tr-TR" sz="2200" b="1" dirty="0">
                <a:solidFill>
                  <a:schemeClr val="tx2"/>
                </a:solidFill>
                <a:ea typeface="ＭＳ Ｐゴシック" panose="020B0600070205080204" pitchFamily="34" charset="-128"/>
              </a:rPr>
              <a:t> is New-</a:t>
            </a:r>
            <a:r>
              <a:rPr lang="tr-TR" altLang="tr-TR" sz="2200" b="1" dirty="0" err="1">
                <a:solidFill>
                  <a:schemeClr val="tx2"/>
                </a:solidFill>
                <a:ea typeface="ＭＳ Ｐゴシック" panose="020B0600070205080204" pitchFamily="34" charset="-128"/>
              </a:rPr>
              <a:t>European</a:t>
            </a:r>
            <a:r>
              <a:rPr lang="tr-TR" altLang="tr-TR" sz="2200" b="1" dirty="0">
                <a:solidFill>
                  <a:schemeClr val="tx2"/>
                </a:solidFill>
                <a:ea typeface="ＭＳ Ｐゴシック" panose="020B0600070205080204" pitchFamily="34" charset="-128"/>
              </a:rPr>
              <a:t> </a:t>
            </a:r>
            <a:r>
              <a:rPr lang="tr-TR" altLang="tr-TR" sz="2200" b="1" dirty="0" err="1">
                <a:solidFill>
                  <a:schemeClr val="tx2"/>
                </a:solidFill>
                <a:ea typeface="ＭＳ Ｐゴシック" panose="020B0600070205080204" pitchFamily="34" charset="-128"/>
              </a:rPr>
              <a:t>Bauhaus</a:t>
            </a:r>
            <a:r>
              <a:rPr lang="tr-TR" altLang="tr-TR" sz="2200" b="1" dirty="0">
                <a:solidFill>
                  <a:schemeClr val="tx2"/>
                </a:solidFill>
                <a:ea typeface="ＭＳ Ｐゴシック" panose="020B0600070205080204" pitchFamily="34" charset="-128"/>
              </a:rPr>
              <a:t>?</a:t>
            </a:r>
          </a:p>
        </p:txBody>
      </p:sp>
    </p:spTree>
    <p:extLst>
      <p:ext uri="{BB962C8B-B14F-4D97-AF65-F5344CB8AC3E}">
        <p14:creationId xmlns:p14="http://schemas.microsoft.com/office/powerpoint/2010/main" val="701156553"/>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755576" y="1556792"/>
            <a:ext cx="7920880" cy="4081117"/>
          </a:xfrm>
          <a:prstGeom prst="rect">
            <a:avLst/>
          </a:prstGeom>
        </p:spPr>
        <p:txBody>
          <a:bodyPr wrap="square">
            <a:spAutoFit/>
          </a:bodyPr>
          <a:lstStyle/>
          <a:p>
            <a:pPr lvl="0" algn="just">
              <a:spcBef>
                <a:spcPct val="20000"/>
              </a:spcBef>
              <a:defRPr/>
            </a:pPr>
            <a:r>
              <a:rPr lang="en-US" sz="2400" spc="-150" dirty="0">
                <a:solidFill>
                  <a:schemeClr val="tx2"/>
                </a:solidFill>
                <a:latin typeface="Calibri"/>
              </a:rPr>
              <a:t>By creating bridges between different backgrounds, cutting across disciplines and building on participation at all levels, the New European Bauhaus inspires a movement to facilitate and steer the transformation of our societies along three inseparable values</a:t>
            </a:r>
            <a:r>
              <a:rPr lang="en-US" sz="2400" spc="-150" dirty="0" smtClean="0">
                <a:solidFill>
                  <a:schemeClr val="tx2"/>
                </a:solidFill>
                <a:latin typeface="Calibri"/>
              </a:rPr>
              <a:t>:</a:t>
            </a:r>
            <a:endParaRPr lang="tr-TR" sz="2400" spc="-150" dirty="0" smtClean="0">
              <a:solidFill>
                <a:schemeClr val="tx2"/>
              </a:solidFill>
              <a:latin typeface="Calibri"/>
            </a:endParaRPr>
          </a:p>
          <a:p>
            <a:pPr lvl="0" algn="just">
              <a:spcBef>
                <a:spcPct val="20000"/>
              </a:spcBef>
              <a:defRPr/>
            </a:pPr>
            <a:endParaRPr lang="en-US" sz="2400" spc="-150" dirty="0">
              <a:solidFill>
                <a:schemeClr val="tx2"/>
              </a:solidFill>
              <a:latin typeface="Calibri"/>
            </a:endParaRPr>
          </a:p>
          <a:p>
            <a:pPr marL="342900" lvl="0" indent="-342900" algn="just">
              <a:spcBef>
                <a:spcPct val="20000"/>
              </a:spcBef>
              <a:buFont typeface="Wingdings" panose="05000000000000000000" pitchFamily="2" charset="2"/>
              <a:buChar char="Ø"/>
              <a:defRPr/>
            </a:pPr>
            <a:r>
              <a:rPr lang="en-US" sz="2400" spc="-150" dirty="0" smtClean="0">
                <a:solidFill>
                  <a:schemeClr val="tx2"/>
                </a:solidFill>
                <a:latin typeface="Calibri"/>
              </a:rPr>
              <a:t> </a:t>
            </a:r>
            <a:r>
              <a:rPr lang="en-US" sz="2400" b="1" spc="-150" dirty="0" smtClean="0">
                <a:solidFill>
                  <a:schemeClr val="tx2"/>
                </a:solidFill>
                <a:latin typeface="Calibri"/>
              </a:rPr>
              <a:t>sustainability</a:t>
            </a:r>
            <a:r>
              <a:rPr lang="en-US" sz="2400" b="1" spc="-150" dirty="0">
                <a:solidFill>
                  <a:schemeClr val="tx2"/>
                </a:solidFill>
                <a:latin typeface="Calibri"/>
              </a:rPr>
              <a:t>,</a:t>
            </a:r>
            <a:r>
              <a:rPr lang="en-US" sz="2400" spc="-150" dirty="0">
                <a:solidFill>
                  <a:schemeClr val="tx2"/>
                </a:solidFill>
                <a:latin typeface="Calibri"/>
              </a:rPr>
              <a:t> from climate goals to circularity, zero pollution, and </a:t>
            </a:r>
            <a:r>
              <a:rPr lang="tr-TR" sz="2400" spc="-150" dirty="0" smtClean="0">
                <a:solidFill>
                  <a:schemeClr val="tx2"/>
                </a:solidFill>
                <a:latin typeface="Calibri"/>
              </a:rPr>
              <a:t>  </a:t>
            </a:r>
            <a:r>
              <a:rPr lang="en-US" sz="2400" spc="-150" dirty="0" smtClean="0">
                <a:solidFill>
                  <a:schemeClr val="tx2"/>
                </a:solidFill>
                <a:latin typeface="Calibri"/>
              </a:rPr>
              <a:t>biodiversity</a:t>
            </a:r>
            <a:r>
              <a:rPr lang="tr-TR" sz="2400" spc="-150" dirty="0" smtClean="0">
                <a:solidFill>
                  <a:schemeClr val="tx2"/>
                </a:solidFill>
                <a:latin typeface="Calibri"/>
              </a:rPr>
              <a:t>,</a:t>
            </a:r>
            <a:endParaRPr lang="en-US" sz="2400" spc="-150" dirty="0">
              <a:solidFill>
                <a:schemeClr val="tx2"/>
              </a:solidFill>
              <a:latin typeface="Calibri"/>
            </a:endParaRPr>
          </a:p>
          <a:p>
            <a:pPr marL="342900" lvl="0" indent="-342900" algn="just">
              <a:spcBef>
                <a:spcPct val="20000"/>
              </a:spcBef>
              <a:buFont typeface="Wingdings" panose="05000000000000000000" pitchFamily="2" charset="2"/>
              <a:buChar char="Ø"/>
              <a:defRPr/>
            </a:pPr>
            <a:r>
              <a:rPr lang="en-US" sz="2400" spc="-150" dirty="0">
                <a:solidFill>
                  <a:schemeClr val="tx2"/>
                </a:solidFill>
                <a:latin typeface="Calibri"/>
              </a:rPr>
              <a:t> </a:t>
            </a:r>
            <a:r>
              <a:rPr lang="en-US" sz="2400" b="1" spc="-150" dirty="0" smtClean="0">
                <a:solidFill>
                  <a:schemeClr val="tx2"/>
                </a:solidFill>
                <a:latin typeface="Calibri"/>
              </a:rPr>
              <a:t>aesthetics</a:t>
            </a:r>
            <a:r>
              <a:rPr lang="en-US" sz="2400" b="1" spc="-150" dirty="0">
                <a:solidFill>
                  <a:schemeClr val="tx2"/>
                </a:solidFill>
                <a:latin typeface="Calibri"/>
              </a:rPr>
              <a:t>,</a:t>
            </a:r>
            <a:r>
              <a:rPr lang="en-US" sz="2400" spc="-150" dirty="0">
                <a:solidFill>
                  <a:schemeClr val="tx2"/>
                </a:solidFill>
                <a:latin typeface="Calibri"/>
              </a:rPr>
              <a:t> quality of experience and style beyond </a:t>
            </a:r>
            <a:r>
              <a:rPr lang="en-US" sz="2400" spc="-150" dirty="0" smtClean="0">
                <a:solidFill>
                  <a:schemeClr val="tx2"/>
                </a:solidFill>
                <a:latin typeface="Calibri"/>
              </a:rPr>
              <a:t>functionality</a:t>
            </a:r>
            <a:r>
              <a:rPr lang="tr-TR" sz="2400" spc="-150" dirty="0" smtClean="0">
                <a:solidFill>
                  <a:schemeClr val="tx2"/>
                </a:solidFill>
                <a:latin typeface="Calibri"/>
              </a:rPr>
              <a:t>,</a:t>
            </a:r>
            <a:endParaRPr lang="en-US" sz="2400" spc="-150" dirty="0">
              <a:solidFill>
                <a:schemeClr val="tx2"/>
              </a:solidFill>
              <a:latin typeface="Calibri"/>
            </a:endParaRPr>
          </a:p>
          <a:p>
            <a:pPr marL="342900" lvl="0" indent="-342900" algn="just">
              <a:spcBef>
                <a:spcPct val="20000"/>
              </a:spcBef>
              <a:buFont typeface="Wingdings" panose="05000000000000000000" pitchFamily="2" charset="2"/>
              <a:buChar char="Ø"/>
              <a:defRPr/>
            </a:pPr>
            <a:r>
              <a:rPr lang="en-US" sz="2400" b="1" spc="-150" dirty="0" smtClean="0">
                <a:solidFill>
                  <a:schemeClr val="tx2"/>
                </a:solidFill>
                <a:latin typeface="Calibri"/>
              </a:rPr>
              <a:t>inclusion</a:t>
            </a:r>
            <a:r>
              <a:rPr lang="en-US" sz="2400" b="1" spc="-150" dirty="0">
                <a:solidFill>
                  <a:schemeClr val="tx2"/>
                </a:solidFill>
                <a:latin typeface="Calibri"/>
              </a:rPr>
              <a:t>,</a:t>
            </a:r>
            <a:r>
              <a:rPr lang="en-US" sz="2400" spc="-150" dirty="0">
                <a:solidFill>
                  <a:schemeClr val="tx2"/>
                </a:solidFill>
                <a:latin typeface="Calibri"/>
              </a:rPr>
              <a:t> from valuing diversity to securing accessibility and </a:t>
            </a:r>
            <a:r>
              <a:rPr lang="en-US" sz="2400" spc="-150" dirty="0" smtClean="0">
                <a:solidFill>
                  <a:schemeClr val="tx2"/>
                </a:solidFill>
                <a:latin typeface="Calibri"/>
              </a:rPr>
              <a:t>affordability</a:t>
            </a:r>
            <a:r>
              <a:rPr lang="tr-TR" sz="2400" spc="-150" dirty="0" smtClean="0">
                <a:solidFill>
                  <a:schemeClr val="tx2"/>
                </a:solidFill>
                <a:latin typeface="Calibri"/>
              </a:rPr>
              <a:t>.</a:t>
            </a:r>
            <a:endParaRPr kumimoji="0" lang="tr-TR" sz="2400" i="0" u="none" strike="noStrike" kern="1200" cap="none" spc="-150" normalizeH="0" baseline="0" noProof="0" dirty="0">
              <a:ln>
                <a:noFill/>
              </a:ln>
              <a:solidFill>
                <a:schemeClr val="tx2"/>
              </a:solidFill>
              <a:effectLst/>
              <a:uLnTx/>
              <a:uFillTx/>
              <a:latin typeface="Calibri"/>
            </a:endParaRPr>
          </a:p>
        </p:txBody>
      </p:sp>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Resim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149311"/>
            <a:ext cx="1296144" cy="903600"/>
          </a:xfrm>
          <a:prstGeom prst="rect">
            <a:avLst/>
          </a:prstGeom>
        </p:spPr>
      </p:pic>
      <p:sp>
        <p:nvSpPr>
          <p:cNvPr id="21" name="Dikdörtgen 1"/>
          <p:cNvSpPr>
            <a:spLocks noChangeArrowheads="1"/>
          </p:cNvSpPr>
          <p:nvPr/>
        </p:nvSpPr>
        <p:spPr bwMode="auto">
          <a:xfrm>
            <a:off x="2339752" y="415175"/>
            <a:ext cx="475252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200" b="1" dirty="0" err="1">
                <a:solidFill>
                  <a:schemeClr val="tx2"/>
                </a:solidFill>
                <a:ea typeface="ＭＳ Ｐゴシック" panose="020B0600070205080204" pitchFamily="34" charset="-128"/>
              </a:rPr>
              <a:t>What</a:t>
            </a:r>
            <a:r>
              <a:rPr lang="tr-TR" altLang="tr-TR" sz="2200" b="1" dirty="0">
                <a:solidFill>
                  <a:schemeClr val="tx2"/>
                </a:solidFill>
                <a:ea typeface="ＭＳ Ｐゴシック" panose="020B0600070205080204" pitchFamily="34" charset="-128"/>
              </a:rPr>
              <a:t> is New-</a:t>
            </a:r>
            <a:r>
              <a:rPr lang="tr-TR" altLang="tr-TR" sz="2200" b="1" dirty="0" err="1">
                <a:solidFill>
                  <a:schemeClr val="tx2"/>
                </a:solidFill>
                <a:ea typeface="ＭＳ Ｐゴシック" panose="020B0600070205080204" pitchFamily="34" charset="-128"/>
              </a:rPr>
              <a:t>European</a:t>
            </a:r>
            <a:r>
              <a:rPr lang="tr-TR" altLang="tr-TR" sz="2200" b="1" dirty="0">
                <a:solidFill>
                  <a:schemeClr val="tx2"/>
                </a:solidFill>
                <a:ea typeface="ＭＳ Ｐゴシック" panose="020B0600070205080204" pitchFamily="34" charset="-128"/>
              </a:rPr>
              <a:t> </a:t>
            </a:r>
            <a:r>
              <a:rPr lang="tr-TR" altLang="tr-TR" sz="2200" b="1" dirty="0" err="1">
                <a:solidFill>
                  <a:schemeClr val="tx2"/>
                </a:solidFill>
                <a:ea typeface="ＭＳ Ｐゴシック" panose="020B0600070205080204" pitchFamily="34" charset="-128"/>
              </a:rPr>
              <a:t>Bauhaus</a:t>
            </a:r>
            <a:r>
              <a:rPr lang="tr-TR" altLang="tr-TR" sz="2200" b="1" dirty="0">
                <a:solidFill>
                  <a:schemeClr val="tx2"/>
                </a:solidFill>
                <a:ea typeface="ＭＳ Ｐゴシック" panose="020B0600070205080204" pitchFamily="34" charset="-128"/>
              </a:rPr>
              <a:t>?</a:t>
            </a:r>
          </a:p>
        </p:txBody>
      </p:sp>
    </p:spTree>
    <p:extLst>
      <p:ext uri="{BB962C8B-B14F-4D97-AF65-F5344CB8AC3E}">
        <p14:creationId xmlns:p14="http://schemas.microsoft.com/office/powerpoint/2010/main" val="4273088669"/>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ltbilgi Yer Tutucusu 4"/>
          <p:cNvSpPr>
            <a:spLocks noGrp="1"/>
          </p:cNvSpPr>
          <p:nvPr>
            <p:ph type="ftr" sz="quarter" idx="3"/>
          </p:nvPr>
        </p:nvSpPr>
        <p:spPr>
          <a:xfrm>
            <a:off x="3275856" y="6523318"/>
            <a:ext cx="3023402" cy="229596"/>
          </a:xfrm>
          <a:prstGeom prst="rect">
            <a:avLst/>
          </a:prstGeom>
          <a:ln>
            <a:noFill/>
          </a:ln>
        </p:spPr>
        <p:txBody>
          <a:bodyPr vert="horz" lIns="91440" tIns="45720" rIns="91440" bIns="45720" rtlCol="0" anchor="ctr"/>
          <a:lstStyle>
            <a:lvl1pPr algn="ctr">
              <a:defRPr sz="1200">
                <a:solidFill>
                  <a:schemeClr val="tx1">
                    <a:tint val="75000"/>
                  </a:schemeClr>
                </a:solidFill>
                <a:latin typeface="Avenir Book" panose="02000503020000020003" pitchFamily="2" charset="0"/>
                <a:ea typeface="Ebrima" panose="02000000000000000000" pitchFamily="2" charset="0"/>
                <a:cs typeface="Ebrima" panose="02000000000000000000" pitchFamily="2" charset="0"/>
              </a:defRPr>
            </a:lvl1pPr>
          </a:lstStyle>
          <a:p>
            <a:pPr>
              <a:defRPr/>
            </a:pPr>
            <a:r>
              <a:rPr lang="tr-TR" dirty="0"/>
              <a:t>Department of Cross-</a:t>
            </a:r>
            <a:r>
              <a:rPr lang="tr-TR" dirty="0" err="1"/>
              <a:t>border</a:t>
            </a:r>
            <a:r>
              <a:rPr lang="tr-TR" dirty="0"/>
              <a:t> </a:t>
            </a:r>
            <a:r>
              <a:rPr lang="tr-TR" dirty="0" err="1"/>
              <a:t>Cooperation</a:t>
            </a:r>
            <a:endParaRPr lang="tr-TR" dirty="0"/>
          </a:p>
        </p:txBody>
      </p:sp>
      <p:pic>
        <p:nvPicPr>
          <p:cNvPr id="1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58834"/>
            <a:ext cx="2139073" cy="47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Resim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149311"/>
            <a:ext cx="1296144" cy="903600"/>
          </a:xfrm>
          <a:prstGeom prst="rect">
            <a:avLst/>
          </a:prstGeom>
        </p:spPr>
      </p:pic>
      <p:sp>
        <p:nvSpPr>
          <p:cNvPr id="21" name="Dikdörtgen 1"/>
          <p:cNvSpPr>
            <a:spLocks noChangeArrowheads="1"/>
          </p:cNvSpPr>
          <p:nvPr/>
        </p:nvSpPr>
        <p:spPr bwMode="auto">
          <a:xfrm>
            <a:off x="2339752" y="415175"/>
            <a:ext cx="475252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tr-TR" altLang="tr-TR" sz="2200" b="1" dirty="0" err="1">
                <a:solidFill>
                  <a:schemeClr val="tx2"/>
                </a:solidFill>
                <a:ea typeface="ＭＳ Ｐゴシック" panose="020B0600070205080204" pitchFamily="34" charset="-128"/>
              </a:rPr>
              <a:t>What</a:t>
            </a:r>
            <a:r>
              <a:rPr lang="tr-TR" altLang="tr-TR" sz="2200" b="1" dirty="0">
                <a:solidFill>
                  <a:schemeClr val="tx2"/>
                </a:solidFill>
                <a:ea typeface="ＭＳ Ｐゴシック" panose="020B0600070205080204" pitchFamily="34" charset="-128"/>
              </a:rPr>
              <a:t> is New-</a:t>
            </a:r>
            <a:r>
              <a:rPr lang="tr-TR" altLang="tr-TR" sz="2200" b="1" dirty="0" err="1">
                <a:solidFill>
                  <a:schemeClr val="tx2"/>
                </a:solidFill>
                <a:ea typeface="ＭＳ Ｐゴシック" panose="020B0600070205080204" pitchFamily="34" charset="-128"/>
              </a:rPr>
              <a:t>European</a:t>
            </a:r>
            <a:r>
              <a:rPr lang="tr-TR" altLang="tr-TR" sz="2200" b="1" dirty="0">
                <a:solidFill>
                  <a:schemeClr val="tx2"/>
                </a:solidFill>
                <a:ea typeface="ＭＳ Ｐゴシック" panose="020B0600070205080204" pitchFamily="34" charset="-128"/>
              </a:rPr>
              <a:t> </a:t>
            </a:r>
            <a:r>
              <a:rPr lang="tr-TR" altLang="tr-TR" sz="2200" b="1" dirty="0" err="1">
                <a:solidFill>
                  <a:schemeClr val="tx2"/>
                </a:solidFill>
                <a:ea typeface="ＭＳ Ｐゴシック" panose="020B0600070205080204" pitchFamily="34" charset="-128"/>
              </a:rPr>
              <a:t>Bauhaus</a:t>
            </a:r>
            <a:r>
              <a:rPr lang="tr-TR" altLang="tr-TR" sz="2200" b="1" dirty="0">
                <a:solidFill>
                  <a:schemeClr val="tx2"/>
                </a:solidFill>
                <a:ea typeface="ＭＳ Ｐゴシック" panose="020B0600070205080204" pitchFamily="34" charset="-128"/>
              </a:rPr>
              <a:t>?</a:t>
            </a:r>
          </a:p>
        </p:txBody>
      </p:sp>
      <p:sp>
        <p:nvSpPr>
          <p:cNvPr id="3" name="Dikdörtgen 2"/>
          <p:cNvSpPr/>
          <p:nvPr/>
        </p:nvSpPr>
        <p:spPr>
          <a:xfrm>
            <a:off x="467544" y="1484784"/>
            <a:ext cx="8208912" cy="3877985"/>
          </a:xfrm>
          <a:prstGeom prst="rect">
            <a:avLst/>
          </a:prstGeom>
        </p:spPr>
        <p:txBody>
          <a:bodyPr wrap="square">
            <a:spAutoFit/>
          </a:bodyPr>
          <a:lstStyle/>
          <a:p>
            <a:endParaRPr lang="tr-TR" dirty="0" smtClean="0"/>
          </a:p>
          <a:p>
            <a:endParaRPr lang="tr-TR" dirty="0"/>
          </a:p>
          <a:p>
            <a:endParaRPr lang="tr-TR" dirty="0" smtClean="0"/>
          </a:p>
          <a:p>
            <a:pPr algn="just"/>
            <a:r>
              <a:rPr lang="en-US" sz="2400" dirty="0" smtClean="0">
                <a:solidFill>
                  <a:schemeClr val="tx2"/>
                </a:solidFill>
              </a:rPr>
              <a:t>The </a:t>
            </a:r>
            <a:r>
              <a:rPr lang="en-US" sz="2400" dirty="0">
                <a:solidFill>
                  <a:schemeClr val="tx2"/>
                </a:solidFill>
              </a:rPr>
              <a:t>New European Bauhaus brings citizens, experts, businesses, and institutions together to reimagine sustainable living in Europe and beyond. </a:t>
            </a:r>
            <a:endParaRPr lang="tr-TR" sz="2400" dirty="0" smtClean="0">
              <a:solidFill>
                <a:schemeClr val="tx2"/>
              </a:solidFill>
            </a:endParaRPr>
          </a:p>
          <a:p>
            <a:pPr algn="just"/>
            <a:endParaRPr lang="tr-TR" sz="2400" dirty="0">
              <a:solidFill>
                <a:schemeClr val="tx2"/>
              </a:solidFill>
            </a:endParaRPr>
          </a:p>
          <a:p>
            <a:pPr algn="just"/>
            <a:r>
              <a:rPr lang="tr-TR" sz="2400" dirty="0" smtClean="0">
                <a:solidFill>
                  <a:schemeClr val="tx2"/>
                </a:solidFill>
              </a:rPr>
              <a:t>I</a:t>
            </a:r>
            <a:r>
              <a:rPr lang="en-US" sz="2400" dirty="0" smtClean="0">
                <a:solidFill>
                  <a:schemeClr val="tx2"/>
                </a:solidFill>
              </a:rPr>
              <a:t>n </a:t>
            </a:r>
            <a:r>
              <a:rPr lang="en-US" sz="2400" dirty="0">
                <a:solidFill>
                  <a:schemeClr val="tx2"/>
                </a:solidFill>
              </a:rPr>
              <a:t>addition to creating a platform for experimentation and connection, the initiative supports positive change also by providing access to EU funding for beautiful, sustainable, and inclusive projects.</a:t>
            </a:r>
            <a:endParaRPr lang="en-GB" sz="2400" dirty="0">
              <a:solidFill>
                <a:schemeClr val="tx2"/>
              </a:solidFill>
            </a:endParaRPr>
          </a:p>
        </p:txBody>
      </p:sp>
    </p:spTree>
    <p:extLst>
      <p:ext uri="{BB962C8B-B14F-4D97-AF65-F5344CB8AC3E}">
        <p14:creationId xmlns:p14="http://schemas.microsoft.com/office/powerpoint/2010/main" val="700365356"/>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defPPr>
      </a:lstStyle>
    </a:txDef>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11406</TotalTime>
  <Words>1256</Words>
  <Application>Microsoft Office PowerPoint</Application>
  <PresentationFormat>Ekran Gösterisi (4:3)</PresentationFormat>
  <Paragraphs>179</Paragraphs>
  <Slides>19</Slides>
  <Notes>18</Notes>
  <HiddenSlides>0</HiddenSlides>
  <MMClips>0</MMClips>
  <ScaleCrop>false</ScaleCrop>
  <HeadingPairs>
    <vt:vector size="8" baseType="variant">
      <vt:variant>
        <vt:lpstr>Kullanılan Yazı Tipleri</vt:lpstr>
      </vt:variant>
      <vt:variant>
        <vt:i4>8</vt:i4>
      </vt:variant>
      <vt:variant>
        <vt:lpstr>Tema</vt:lpstr>
      </vt:variant>
      <vt:variant>
        <vt:i4>1</vt:i4>
      </vt:variant>
      <vt:variant>
        <vt:lpstr>Eklenmiş OLE Hizmet Programları</vt:lpstr>
      </vt:variant>
      <vt:variant>
        <vt:i4>1</vt:i4>
      </vt:variant>
      <vt:variant>
        <vt:lpstr>Slayt Başlıkları</vt:lpstr>
      </vt:variant>
      <vt:variant>
        <vt:i4>19</vt:i4>
      </vt:variant>
    </vt:vector>
  </HeadingPairs>
  <TitlesOfParts>
    <vt:vector size="29" baseType="lpstr">
      <vt:lpstr>ＭＳ Ｐゴシック</vt:lpstr>
      <vt:lpstr>Arial</vt:lpstr>
      <vt:lpstr>Avenir Book</vt:lpstr>
      <vt:lpstr>Avenir-LightOblique</vt:lpstr>
      <vt:lpstr>Calibri</vt:lpstr>
      <vt:lpstr>Ebrima</vt:lpstr>
      <vt:lpstr>Times New Roman</vt:lpstr>
      <vt:lpstr>Wingdings</vt:lpstr>
      <vt:lpstr>Ofis Teması</vt:lpstr>
      <vt:lpstr>Paketleyici Kabuk Nesnesi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IPA Çok Yararlanıcılı Program</dc:title>
  <dc:creator>Tijen İgci</dc:creator>
  <cp:lastModifiedBy>Serkan Bozkurt</cp:lastModifiedBy>
  <cp:revision>813</cp:revision>
  <cp:lastPrinted>2019-02-15T11:53:04Z</cp:lastPrinted>
  <dcterms:created xsi:type="dcterms:W3CDTF">2012-01-03T09:26:33Z</dcterms:created>
  <dcterms:modified xsi:type="dcterms:W3CDTF">2023-05-15T23:16:08Z</dcterms:modified>
</cp:coreProperties>
</file>